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6"/>
  </p:notesMasterIdLst>
  <p:sldIdLst>
    <p:sldId id="267" r:id="rId5"/>
    <p:sldId id="270" r:id="rId6"/>
    <p:sldId id="268" r:id="rId7"/>
    <p:sldId id="278" r:id="rId8"/>
    <p:sldId id="280" r:id="rId9"/>
    <p:sldId id="279" r:id="rId10"/>
    <p:sldId id="271" r:id="rId11"/>
    <p:sldId id="273" r:id="rId12"/>
    <p:sldId id="275" r:id="rId13"/>
    <p:sldId id="277" r:id="rId14"/>
    <p:sldId id="276" r:id="rId15"/>
  </p:sldIdLst>
  <p:sldSz cx="12192000" cy="6858000"/>
  <p:notesSz cx="6858000" cy="9144000"/>
  <p:embeddedFontLst>
    <p:embeddedFont>
      <p:font typeface="Proxima Nova" panose="020B0604020202020204" charset="0"/>
      <p:regular r:id="rId17"/>
      <p:bold r:id="rId18"/>
      <p:italic r:id="rId19"/>
      <p:boldItalic r:id="rId20"/>
    </p:embeddedFont>
    <p:embeddedFont>
      <p:font typeface="Proxima Nova Semibold" panose="020B0604020202020204" charset="0"/>
      <p:regular r:id="rId21"/>
      <p:bold r:id="rId22"/>
      <p:italic r:id="rId23"/>
      <p:boldItalic r:id="rId2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6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C38"/>
    <a:srgbClr val="00386C"/>
    <a:srgbClr val="0086BF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>
        <p:guide orient="horz" pos="845"/>
        <p:guide pos="64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F1535-02FC-430B-B105-295AB353087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FCDE80-DE70-4054-9A94-3496E64A75AC}">
      <dgm:prSet/>
      <dgm:spPr/>
      <dgm:t>
        <a:bodyPr/>
        <a:lstStyle/>
        <a:p>
          <a:r>
            <a:rPr lang="en-GB" b="1"/>
            <a:t>Adaptation to new regulations</a:t>
          </a:r>
          <a:r>
            <a:rPr lang="en-GB"/>
            <a:t> </a:t>
          </a:r>
          <a:br>
            <a:rPr lang="en-GB"/>
          </a:br>
          <a:r>
            <a:rPr lang="en-GB"/>
            <a:t>Adjust the IRS to changes in the TSIs and EN 50463, including hybrid trains, a clearer distinction between the Consumption Point and the Energy Measurement System (EMS), and the requirement to use only secure protocols (HTTPS).</a:t>
          </a:r>
          <a:endParaRPr lang="en-US"/>
        </a:p>
      </dgm:t>
    </dgm:pt>
    <dgm:pt modelId="{5A0CE91F-7379-4F98-AFC3-048468EEC0D1}" type="parTrans" cxnId="{D7DFD5DD-FC0C-453A-BCA6-1EAD3A167A16}">
      <dgm:prSet/>
      <dgm:spPr/>
      <dgm:t>
        <a:bodyPr/>
        <a:lstStyle/>
        <a:p>
          <a:endParaRPr lang="en-US"/>
        </a:p>
      </dgm:t>
    </dgm:pt>
    <dgm:pt modelId="{7E549E77-5C9C-4ABC-8C8C-206B9832EFC7}" type="sibTrans" cxnId="{D7DFD5DD-FC0C-453A-BCA6-1EAD3A167A16}">
      <dgm:prSet/>
      <dgm:spPr/>
      <dgm:t>
        <a:bodyPr/>
        <a:lstStyle/>
        <a:p>
          <a:endParaRPr lang="en-US"/>
        </a:p>
      </dgm:t>
    </dgm:pt>
    <dgm:pt modelId="{BD406878-D74F-4A47-8DAC-45F3C947F1F4}">
      <dgm:prSet/>
      <dgm:spPr/>
      <dgm:t>
        <a:bodyPr/>
        <a:lstStyle/>
        <a:p>
          <a:r>
            <a:rPr lang="en-GB" b="1"/>
            <a:t>Development of the data and role model</a:t>
          </a:r>
          <a:r>
            <a:rPr lang="en-GB"/>
            <a:t> </a:t>
          </a:r>
          <a:br>
            <a:rPr lang="en-GB"/>
          </a:br>
          <a:r>
            <a:rPr lang="en-GB"/>
            <a:t>Further develop message exchange (XSDs), including improved integration with EN 50463. Assess potential extensions to the role model (e.g., ECM) as well as simplification of message flows.</a:t>
          </a:r>
          <a:endParaRPr lang="en-US"/>
        </a:p>
      </dgm:t>
    </dgm:pt>
    <dgm:pt modelId="{4BE75B65-CDCF-4E90-9B8C-F7F94E79A150}" type="parTrans" cxnId="{5D6A2335-C094-4201-8569-766C7068A096}">
      <dgm:prSet/>
      <dgm:spPr/>
      <dgm:t>
        <a:bodyPr/>
        <a:lstStyle/>
        <a:p>
          <a:endParaRPr lang="en-US"/>
        </a:p>
      </dgm:t>
    </dgm:pt>
    <dgm:pt modelId="{3B992F06-C739-4A1E-ACFF-4B8F7E940A69}" type="sibTrans" cxnId="{5D6A2335-C094-4201-8569-766C7068A096}">
      <dgm:prSet/>
      <dgm:spPr/>
      <dgm:t>
        <a:bodyPr/>
        <a:lstStyle/>
        <a:p>
          <a:endParaRPr lang="en-US"/>
        </a:p>
      </dgm:t>
    </dgm:pt>
    <dgm:pt modelId="{043E551A-3B04-462D-BD08-9D2AE933B4A0}">
      <dgm:prSet/>
      <dgm:spPr/>
      <dgm:t>
        <a:bodyPr/>
        <a:lstStyle/>
        <a:p>
          <a:r>
            <a:rPr lang="en-GB" b="1"/>
            <a:t>Support for hybrid trains and new use cases</a:t>
          </a:r>
          <a:br>
            <a:rPr lang="en-GB" b="1"/>
          </a:br>
          <a:r>
            <a:rPr lang="en-GB"/>
            <a:t>New requirements and use cases for hybrid and plug‑in hybrid trains. Clarification of train‑operation data, operating modes, and the handling of charging/discharging.</a:t>
          </a:r>
          <a:endParaRPr lang="en-US"/>
        </a:p>
      </dgm:t>
    </dgm:pt>
    <dgm:pt modelId="{3F970350-30CE-47E7-A114-8AF2AD8EDBC0}" type="parTrans" cxnId="{C1398B7E-DA56-4705-9E66-745D999881E7}">
      <dgm:prSet/>
      <dgm:spPr/>
      <dgm:t>
        <a:bodyPr/>
        <a:lstStyle/>
        <a:p>
          <a:endParaRPr lang="en-US"/>
        </a:p>
      </dgm:t>
    </dgm:pt>
    <dgm:pt modelId="{3BC8E633-42E0-4377-9419-E76D50F3FA5C}" type="sibTrans" cxnId="{C1398B7E-DA56-4705-9E66-745D999881E7}">
      <dgm:prSet/>
      <dgm:spPr/>
      <dgm:t>
        <a:bodyPr/>
        <a:lstStyle/>
        <a:p>
          <a:endParaRPr lang="en-US"/>
        </a:p>
      </dgm:t>
    </dgm:pt>
    <dgm:pt modelId="{C2C02CA2-5CD5-4AEB-8E53-56BB7F7BB510}">
      <dgm:prSet/>
      <dgm:spPr/>
      <dgm:t>
        <a:bodyPr/>
        <a:lstStyle/>
        <a:p>
          <a:r>
            <a:rPr lang="en-GB" b="1"/>
            <a:t>Clearer framework for energy settlement</a:t>
          </a:r>
          <a:r>
            <a:rPr lang="en-GB"/>
            <a:t> </a:t>
          </a:r>
          <a:br>
            <a:rPr lang="en-GB"/>
          </a:br>
          <a:r>
            <a:rPr lang="en-GB"/>
            <a:t>The IRS currently contains few requirements for the settlement process itself — assess minimum requirements for Energy Use Settlement, drawing on work carried out by ERA.</a:t>
          </a:r>
          <a:endParaRPr lang="en-US"/>
        </a:p>
      </dgm:t>
    </dgm:pt>
    <dgm:pt modelId="{C605C960-9F9B-4C9F-AD6F-37A6E1B0B4A4}" type="parTrans" cxnId="{95EC3117-6AB8-46DE-87C9-1E79DEA2A6C5}">
      <dgm:prSet/>
      <dgm:spPr/>
      <dgm:t>
        <a:bodyPr/>
        <a:lstStyle/>
        <a:p>
          <a:endParaRPr lang="en-US"/>
        </a:p>
      </dgm:t>
    </dgm:pt>
    <dgm:pt modelId="{584860CC-CBFC-44A7-9766-CAAB33A43A46}" type="sibTrans" cxnId="{95EC3117-6AB8-46DE-87C9-1E79DEA2A6C5}">
      <dgm:prSet/>
      <dgm:spPr/>
      <dgm:t>
        <a:bodyPr/>
        <a:lstStyle/>
        <a:p>
          <a:endParaRPr lang="en-US"/>
        </a:p>
      </dgm:t>
    </dgm:pt>
    <dgm:pt modelId="{0B146849-F0B3-43EA-B081-DF7FF4DDA3CA}">
      <dgm:prSet/>
      <dgm:spPr/>
      <dgm:t>
        <a:bodyPr/>
        <a:lstStyle/>
        <a:p>
          <a:r>
            <a:rPr lang="en-GB" b="1"/>
            <a:t>Structure and simplification</a:t>
          </a:r>
          <a:r>
            <a:rPr lang="en-GB"/>
            <a:t> </a:t>
          </a:r>
          <a:br>
            <a:rPr lang="en-GB"/>
          </a:br>
          <a:r>
            <a:rPr lang="en-GB"/>
            <a:t>Consider relocating annexes and process descriptions to external appendices to create a more streamlined core IRS.</a:t>
          </a:r>
          <a:endParaRPr lang="en-US"/>
        </a:p>
      </dgm:t>
    </dgm:pt>
    <dgm:pt modelId="{6B11488C-0208-4483-8911-BB8D1E9DE033}" type="parTrans" cxnId="{C5FA1DE7-75F8-4CA7-BD77-AA2A14915EF9}">
      <dgm:prSet/>
      <dgm:spPr/>
      <dgm:t>
        <a:bodyPr/>
        <a:lstStyle/>
        <a:p>
          <a:endParaRPr lang="en-US"/>
        </a:p>
      </dgm:t>
    </dgm:pt>
    <dgm:pt modelId="{3C807071-F1AF-4435-B69E-3E0F4D730AF8}" type="sibTrans" cxnId="{C5FA1DE7-75F8-4CA7-BD77-AA2A14915EF9}">
      <dgm:prSet/>
      <dgm:spPr/>
      <dgm:t>
        <a:bodyPr/>
        <a:lstStyle/>
        <a:p>
          <a:endParaRPr lang="en-US"/>
        </a:p>
      </dgm:t>
    </dgm:pt>
    <dgm:pt modelId="{31B9FE5E-6868-4763-B3DC-AF040FCF7B1C}" type="pres">
      <dgm:prSet presAssocID="{0BFF1535-02FC-430B-B105-295AB353087A}" presName="root" presStyleCnt="0">
        <dgm:presLayoutVars>
          <dgm:dir/>
          <dgm:resizeHandles val="exact"/>
        </dgm:presLayoutVars>
      </dgm:prSet>
      <dgm:spPr/>
    </dgm:pt>
    <dgm:pt modelId="{C627551E-3715-4DE2-BA65-CD7D153F001E}" type="pres">
      <dgm:prSet presAssocID="{7FFCDE80-DE70-4054-9A94-3496E64A75AC}" presName="compNode" presStyleCnt="0"/>
      <dgm:spPr/>
    </dgm:pt>
    <dgm:pt modelId="{B4E6EE7F-B315-49BD-98DD-A806AA7DE580}" type="pres">
      <dgm:prSet presAssocID="{7FFCDE80-DE70-4054-9A94-3496E64A75A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g"/>
        </a:ext>
      </dgm:extLst>
    </dgm:pt>
    <dgm:pt modelId="{0AD32551-8575-4DE8-B974-12CBA4637927}" type="pres">
      <dgm:prSet presAssocID="{7FFCDE80-DE70-4054-9A94-3496E64A75AC}" presName="spaceRect" presStyleCnt="0"/>
      <dgm:spPr/>
    </dgm:pt>
    <dgm:pt modelId="{3D0E65CB-9B4D-42C4-AD85-26C51ED5FCE0}" type="pres">
      <dgm:prSet presAssocID="{7FFCDE80-DE70-4054-9A94-3496E64A75AC}" presName="textRect" presStyleLbl="revTx" presStyleIdx="0" presStyleCnt="5">
        <dgm:presLayoutVars>
          <dgm:chMax val="1"/>
          <dgm:chPref val="1"/>
        </dgm:presLayoutVars>
      </dgm:prSet>
      <dgm:spPr/>
    </dgm:pt>
    <dgm:pt modelId="{33B364CD-4ACC-46EC-B06E-15218E7114E5}" type="pres">
      <dgm:prSet presAssocID="{7E549E77-5C9C-4ABC-8C8C-206B9832EFC7}" presName="sibTrans" presStyleCnt="0"/>
      <dgm:spPr/>
    </dgm:pt>
    <dgm:pt modelId="{09E5CED0-7B8A-449B-8843-36AB9A4F955E}" type="pres">
      <dgm:prSet presAssocID="{BD406878-D74F-4A47-8DAC-45F3C947F1F4}" presName="compNode" presStyleCnt="0"/>
      <dgm:spPr/>
    </dgm:pt>
    <dgm:pt modelId="{2FFC1AC2-75B8-47AD-80BA-6B009F2EACA5}" type="pres">
      <dgm:prSet presAssocID="{BD406878-D74F-4A47-8DAC-45F3C947F1F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d"/>
        </a:ext>
      </dgm:extLst>
    </dgm:pt>
    <dgm:pt modelId="{1956521C-12BA-4871-9A8D-9BC3448098CA}" type="pres">
      <dgm:prSet presAssocID="{BD406878-D74F-4A47-8DAC-45F3C947F1F4}" presName="spaceRect" presStyleCnt="0"/>
      <dgm:spPr/>
    </dgm:pt>
    <dgm:pt modelId="{83120913-BF85-4E4D-9C84-CF371A77364C}" type="pres">
      <dgm:prSet presAssocID="{BD406878-D74F-4A47-8DAC-45F3C947F1F4}" presName="textRect" presStyleLbl="revTx" presStyleIdx="1" presStyleCnt="5">
        <dgm:presLayoutVars>
          <dgm:chMax val="1"/>
          <dgm:chPref val="1"/>
        </dgm:presLayoutVars>
      </dgm:prSet>
      <dgm:spPr/>
    </dgm:pt>
    <dgm:pt modelId="{1BF09ACF-5FC1-40AC-8506-2C720A9B3560}" type="pres">
      <dgm:prSet presAssocID="{3B992F06-C739-4A1E-ACFF-4B8F7E940A69}" presName="sibTrans" presStyleCnt="0"/>
      <dgm:spPr/>
    </dgm:pt>
    <dgm:pt modelId="{38F6B855-A035-4AFC-B2C3-FC9B239869B3}" type="pres">
      <dgm:prSet presAssocID="{043E551A-3B04-462D-BD08-9D2AE933B4A0}" presName="compNode" presStyleCnt="0"/>
      <dgm:spPr/>
    </dgm:pt>
    <dgm:pt modelId="{CC71F043-A41A-415F-AFDE-6E38BA47F075}" type="pres">
      <dgm:prSet presAssocID="{043E551A-3B04-462D-BD08-9D2AE933B4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vogn"/>
        </a:ext>
      </dgm:extLst>
    </dgm:pt>
    <dgm:pt modelId="{64BF6AA7-58BD-4153-AEA0-D34A1077A4C2}" type="pres">
      <dgm:prSet presAssocID="{043E551A-3B04-462D-BD08-9D2AE933B4A0}" presName="spaceRect" presStyleCnt="0"/>
      <dgm:spPr/>
    </dgm:pt>
    <dgm:pt modelId="{B8AB46F2-6187-41C6-B4C9-103ED5F969AF}" type="pres">
      <dgm:prSet presAssocID="{043E551A-3B04-462D-BD08-9D2AE933B4A0}" presName="textRect" presStyleLbl="revTx" presStyleIdx="2" presStyleCnt="5">
        <dgm:presLayoutVars>
          <dgm:chMax val="1"/>
          <dgm:chPref val="1"/>
        </dgm:presLayoutVars>
      </dgm:prSet>
      <dgm:spPr/>
    </dgm:pt>
    <dgm:pt modelId="{37FB5585-B559-4130-AA12-21738A6471A0}" type="pres">
      <dgm:prSet presAssocID="{3BC8E633-42E0-4377-9419-E76D50F3FA5C}" presName="sibTrans" presStyleCnt="0"/>
      <dgm:spPr/>
    </dgm:pt>
    <dgm:pt modelId="{66D53E24-4676-4008-9805-0D3E6F1E2EE7}" type="pres">
      <dgm:prSet presAssocID="{C2C02CA2-5CD5-4AEB-8E53-56BB7F7BB510}" presName="compNode" presStyleCnt="0"/>
      <dgm:spPr/>
    </dgm:pt>
    <dgm:pt modelId="{C8D11CF8-FC44-4C12-A1A5-1238E234BDD2}" type="pres">
      <dgm:prSet presAssocID="{C2C02CA2-5CD5-4AEB-8E53-56BB7F7BB51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52B58A0-D0F8-4B02-B8B6-9CD53989CB4B}" type="pres">
      <dgm:prSet presAssocID="{C2C02CA2-5CD5-4AEB-8E53-56BB7F7BB510}" presName="spaceRect" presStyleCnt="0"/>
      <dgm:spPr/>
    </dgm:pt>
    <dgm:pt modelId="{97721F07-260B-47EC-86D4-2D01F5C8CEE0}" type="pres">
      <dgm:prSet presAssocID="{C2C02CA2-5CD5-4AEB-8E53-56BB7F7BB510}" presName="textRect" presStyleLbl="revTx" presStyleIdx="3" presStyleCnt="5">
        <dgm:presLayoutVars>
          <dgm:chMax val="1"/>
          <dgm:chPref val="1"/>
        </dgm:presLayoutVars>
      </dgm:prSet>
      <dgm:spPr/>
    </dgm:pt>
    <dgm:pt modelId="{85F58A44-EF08-4BE5-AD70-F498C85B97CB}" type="pres">
      <dgm:prSet presAssocID="{584860CC-CBFC-44A7-9766-CAAB33A43A46}" presName="sibTrans" presStyleCnt="0"/>
      <dgm:spPr/>
    </dgm:pt>
    <dgm:pt modelId="{2AC5BF15-5436-4A80-8001-E0FAA304E61A}" type="pres">
      <dgm:prSet presAssocID="{0B146849-F0B3-43EA-B081-DF7FF4DDA3CA}" presName="compNode" presStyleCnt="0"/>
      <dgm:spPr/>
    </dgm:pt>
    <dgm:pt modelId="{4FDFA6CD-ED7E-4257-91F0-D0028EA0A038}" type="pres">
      <dgm:prSet presAssocID="{0B146849-F0B3-43EA-B081-DF7FF4DDA3C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48327E7A-0F0D-4C23-ABA8-538F3610320D}" type="pres">
      <dgm:prSet presAssocID="{0B146849-F0B3-43EA-B081-DF7FF4DDA3CA}" presName="spaceRect" presStyleCnt="0"/>
      <dgm:spPr/>
    </dgm:pt>
    <dgm:pt modelId="{7B9B9ED6-D678-46BC-805E-4431394AFB61}" type="pres">
      <dgm:prSet presAssocID="{0B146849-F0B3-43EA-B081-DF7FF4DDA3C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E66B80F-67BD-4141-B6CC-19C4FA8DC089}" type="presOf" srcId="{043E551A-3B04-462D-BD08-9D2AE933B4A0}" destId="{B8AB46F2-6187-41C6-B4C9-103ED5F969AF}" srcOrd="0" destOrd="0" presId="urn:microsoft.com/office/officeart/2018/2/layout/IconLabelList"/>
    <dgm:cxn modelId="{95EC3117-6AB8-46DE-87C9-1E79DEA2A6C5}" srcId="{0BFF1535-02FC-430B-B105-295AB353087A}" destId="{C2C02CA2-5CD5-4AEB-8E53-56BB7F7BB510}" srcOrd="3" destOrd="0" parTransId="{C605C960-9F9B-4C9F-AD6F-37A6E1B0B4A4}" sibTransId="{584860CC-CBFC-44A7-9766-CAAB33A43A46}"/>
    <dgm:cxn modelId="{5D6A2335-C094-4201-8569-766C7068A096}" srcId="{0BFF1535-02FC-430B-B105-295AB353087A}" destId="{BD406878-D74F-4A47-8DAC-45F3C947F1F4}" srcOrd="1" destOrd="0" parTransId="{4BE75B65-CDCF-4E90-9B8C-F7F94E79A150}" sibTransId="{3B992F06-C739-4A1E-ACFF-4B8F7E940A69}"/>
    <dgm:cxn modelId="{E7005B5C-1F3E-4640-A4B4-40414111BBF7}" type="presOf" srcId="{7FFCDE80-DE70-4054-9A94-3496E64A75AC}" destId="{3D0E65CB-9B4D-42C4-AD85-26C51ED5FCE0}" srcOrd="0" destOrd="0" presId="urn:microsoft.com/office/officeart/2018/2/layout/IconLabelList"/>
    <dgm:cxn modelId="{D57BC756-5F35-496C-AEC5-F8474BBE7516}" type="presOf" srcId="{0BFF1535-02FC-430B-B105-295AB353087A}" destId="{31B9FE5E-6868-4763-B3DC-AF040FCF7B1C}" srcOrd="0" destOrd="0" presId="urn:microsoft.com/office/officeart/2018/2/layout/IconLabelList"/>
    <dgm:cxn modelId="{C1398B7E-DA56-4705-9E66-745D999881E7}" srcId="{0BFF1535-02FC-430B-B105-295AB353087A}" destId="{043E551A-3B04-462D-BD08-9D2AE933B4A0}" srcOrd="2" destOrd="0" parTransId="{3F970350-30CE-47E7-A114-8AF2AD8EDBC0}" sibTransId="{3BC8E633-42E0-4377-9419-E76D50F3FA5C}"/>
    <dgm:cxn modelId="{2477987E-55E6-4819-B1AF-996BFEF771BF}" type="presOf" srcId="{0B146849-F0B3-43EA-B081-DF7FF4DDA3CA}" destId="{7B9B9ED6-D678-46BC-805E-4431394AFB61}" srcOrd="0" destOrd="0" presId="urn:microsoft.com/office/officeart/2018/2/layout/IconLabelList"/>
    <dgm:cxn modelId="{EFC22DBC-488E-40B4-8589-64AEA97DC7E6}" type="presOf" srcId="{C2C02CA2-5CD5-4AEB-8E53-56BB7F7BB510}" destId="{97721F07-260B-47EC-86D4-2D01F5C8CEE0}" srcOrd="0" destOrd="0" presId="urn:microsoft.com/office/officeart/2018/2/layout/IconLabelList"/>
    <dgm:cxn modelId="{5BD13BD7-17ED-45EF-8325-DF6ADC47340B}" type="presOf" srcId="{BD406878-D74F-4A47-8DAC-45F3C947F1F4}" destId="{83120913-BF85-4E4D-9C84-CF371A77364C}" srcOrd="0" destOrd="0" presId="urn:microsoft.com/office/officeart/2018/2/layout/IconLabelList"/>
    <dgm:cxn modelId="{D7DFD5DD-FC0C-453A-BCA6-1EAD3A167A16}" srcId="{0BFF1535-02FC-430B-B105-295AB353087A}" destId="{7FFCDE80-DE70-4054-9A94-3496E64A75AC}" srcOrd="0" destOrd="0" parTransId="{5A0CE91F-7379-4F98-AFC3-048468EEC0D1}" sibTransId="{7E549E77-5C9C-4ABC-8C8C-206B9832EFC7}"/>
    <dgm:cxn modelId="{C5FA1DE7-75F8-4CA7-BD77-AA2A14915EF9}" srcId="{0BFF1535-02FC-430B-B105-295AB353087A}" destId="{0B146849-F0B3-43EA-B081-DF7FF4DDA3CA}" srcOrd="4" destOrd="0" parTransId="{6B11488C-0208-4483-8911-BB8D1E9DE033}" sibTransId="{3C807071-F1AF-4435-B69E-3E0F4D730AF8}"/>
    <dgm:cxn modelId="{67BB0B0D-0C60-40F2-A7BF-A586CE16A3DC}" type="presParOf" srcId="{31B9FE5E-6868-4763-B3DC-AF040FCF7B1C}" destId="{C627551E-3715-4DE2-BA65-CD7D153F001E}" srcOrd="0" destOrd="0" presId="urn:microsoft.com/office/officeart/2018/2/layout/IconLabelList"/>
    <dgm:cxn modelId="{BB401CE4-15F9-4055-B6F3-3A591A1A4F27}" type="presParOf" srcId="{C627551E-3715-4DE2-BA65-CD7D153F001E}" destId="{B4E6EE7F-B315-49BD-98DD-A806AA7DE580}" srcOrd="0" destOrd="0" presId="urn:microsoft.com/office/officeart/2018/2/layout/IconLabelList"/>
    <dgm:cxn modelId="{D56668A1-9AB0-4E15-A974-053C55AFABDE}" type="presParOf" srcId="{C627551E-3715-4DE2-BA65-CD7D153F001E}" destId="{0AD32551-8575-4DE8-B974-12CBA4637927}" srcOrd="1" destOrd="0" presId="urn:microsoft.com/office/officeart/2018/2/layout/IconLabelList"/>
    <dgm:cxn modelId="{5CFFC5D2-8123-407B-9D6C-45B06C81B98D}" type="presParOf" srcId="{C627551E-3715-4DE2-BA65-CD7D153F001E}" destId="{3D0E65CB-9B4D-42C4-AD85-26C51ED5FCE0}" srcOrd="2" destOrd="0" presId="urn:microsoft.com/office/officeart/2018/2/layout/IconLabelList"/>
    <dgm:cxn modelId="{C2EF663A-4D8E-4FD5-893D-098A64150183}" type="presParOf" srcId="{31B9FE5E-6868-4763-B3DC-AF040FCF7B1C}" destId="{33B364CD-4ACC-46EC-B06E-15218E7114E5}" srcOrd="1" destOrd="0" presId="urn:microsoft.com/office/officeart/2018/2/layout/IconLabelList"/>
    <dgm:cxn modelId="{CAD2966B-5811-4F19-8398-3314BF52D39A}" type="presParOf" srcId="{31B9FE5E-6868-4763-B3DC-AF040FCF7B1C}" destId="{09E5CED0-7B8A-449B-8843-36AB9A4F955E}" srcOrd="2" destOrd="0" presId="urn:microsoft.com/office/officeart/2018/2/layout/IconLabelList"/>
    <dgm:cxn modelId="{099E48EE-3B7A-4872-96DA-17563FF05549}" type="presParOf" srcId="{09E5CED0-7B8A-449B-8843-36AB9A4F955E}" destId="{2FFC1AC2-75B8-47AD-80BA-6B009F2EACA5}" srcOrd="0" destOrd="0" presId="urn:microsoft.com/office/officeart/2018/2/layout/IconLabelList"/>
    <dgm:cxn modelId="{07154583-A404-45C4-A8B7-54EF742F5161}" type="presParOf" srcId="{09E5CED0-7B8A-449B-8843-36AB9A4F955E}" destId="{1956521C-12BA-4871-9A8D-9BC3448098CA}" srcOrd="1" destOrd="0" presId="urn:microsoft.com/office/officeart/2018/2/layout/IconLabelList"/>
    <dgm:cxn modelId="{B15642D8-E3D3-4B27-AA67-AF0516C299D3}" type="presParOf" srcId="{09E5CED0-7B8A-449B-8843-36AB9A4F955E}" destId="{83120913-BF85-4E4D-9C84-CF371A77364C}" srcOrd="2" destOrd="0" presId="urn:microsoft.com/office/officeart/2018/2/layout/IconLabelList"/>
    <dgm:cxn modelId="{ABD273C6-46C0-41CB-9F2C-E2EB776AD894}" type="presParOf" srcId="{31B9FE5E-6868-4763-B3DC-AF040FCF7B1C}" destId="{1BF09ACF-5FC1-40AC-8506-2C720A9B3560}" srcOrd="3" destOrd="0" presId="urn:microsoft.com/office/officeart/2018/2/layout/IconLabelList"/>
    <dgm:cxn modelId="{B5A6D403-7022-4811-B638-8915C053041A}" type="presParOf" srcId="{31B9FE5E-6868-4763-B3DC-AF040FCF7B1C}" destId="{38F6B855-A035-4AFC-B2C3-FC9B239869B3}" srcOrd="4" destOrd="0" presId="urn:microsoft.com/office/officeart/2018/2/layout/IconLabelList"/>
    <dgm:cxn modelId="{A50DF910-616A-4888-9A7A-2ED83B5EC6F9}" type="presParOf" srcId="{38F6B855-A035-4AFC-B2C3-FC9B239869B3}" destId="{CC71F043-A41A-415F-AFDE-6E38BA47F075}" srcOrd="0" destOrd="0" presId="urn:microsoft.com/office/officeart/2018/2/layout/IconLabelList"/>
    <dgm:cxn modelId="{2EFE7F1C-2B5E-4DB4-9E09-A952999F149D}" type="presParOf" srcId="{38F6B855-A035-4AFC-B2C3-FC9B239869B3}" destId="{64BF6AA7-58BD-4153-AEA0-D34A1077A4C2}" srcOrd="1" destOrd="0" presId="urn:microsoft.com/office/officeart/2018/2/layout/IconLabelList"/>
    <dgm:cxn modelId="{D75DF5F8-BD4F-4BF5-AB40-8E80F5AC4F35}" type="presParOf" srcId="{38F6B855-A035-4AFC-B2C3-FC9B239869B3}" destId="{B8AB46F2-6187-41C6-B4C9-103ED5F969AF}" srcOrd="2" destOrd="0" presId="urn:microsoft.com/office/officeart/2018/2/layout/IconLabelList"/>
    <dgm:cxn modelId="{66510871-920C-44A3-A536-0E1E142E3682}" type="presParOf" srcId="{31B9FE5E-6868-4763-B3DC-AF040FCF7B1C}" destId="{37FB5585-B559-4130-AA12-21738A6471A0}" srcOrd="5" destOrd="0" presId="urn:microsoft.com/office/officeart/2018/2/layout/IconLabelList"/>
    <dgm:cxn modelId="{EF57DF6A-55A3-4FF4-B204-28BE80FCB02E}" type="presParOf" srcId="{31B9FE5E-6868-4763-B3DC-AF040FCF7B1C}" destId="{66D53E24-4676-4008-9805-0D3E6F1E2EE7}" srcOrd="6" destOrd="0" presId="urn:microsoft.com/office/officeart/2018/2/layout/IconLabelList"/>
    <dgm:cxn modelId="{9337C6AF-C5F4-45F2-9331-AE43402611F1}" type="presParOf" srcId="{66D53E24-4676-4008-9805-0D3E6F1E2EE7}" destId="{C8D11CF8-FC44-4C12-A1A5-1238E234BDD2}" srcOrd="0" destOrd="0" presId="urn:microsoft.com/office/officeart/2018/2/layout/IconLabelList"/>
    <dgm:cxn modelId="{F4D54D10-0E88-4E8B-90E0-48A4445A0536}" type="presParOf" srcId="{66D53E24-4676-4008-9805-0D3E6F1E2EE7}" destId="{E52B58A0-D0F8-4B02-B8B6-9CD53989CB4B}" srcOrd="1" destOrd="0" presId="urn:microsoft.com/office/officeart/2018/2/layout/IconLabelList"/>
    <dgm:cxn modelId="{900290AB-B3DA-43BC-BC2E-9FDBA9DD835D}" type="presParOf" srcId="{66D53E24-4676-4008-9805-0D3E6F1E2EE7}" destId="{97721F07-260B-47EC-86D4-2D01F5C8CEE0}" srcOrd="2" destOrd="0" presId="urn:microsoft.com/office/officeart/2018/2/layout/IconLabelList"/>
    <dgm:cxn modelId="{579D9F17-5B7F-47B0-BAAF-36236F565206}" type="presParOf" srcId="{31B9FE5E-6868-4763-B3DC-AF040FCF7B1C}" destId="{85F58A44-EF08-4BE5-AD70-F498C85B97CB}" srcOrd="7" destOrd="0" presId="urn:microsoft.com/office/officeart/2018/2/layout/IconLabelList"/>
    <dgm:cxn modelId="{3201E649-0539-4604-8944-76095A376A81}" type="presParOf" srcId="{31B9FE5E-6868-4763-B3DC-AF040FCF7B1C}" destId="{2AC5BF15-5436-4A80-8001-E0FAA304E61A}" srcOrd="8" destOrd="0" presId="urn:microsoft.com/office/officeart/2018/2/layout/IconLabelList"/>
    <dgm:cxn modelId="{FFE4AF4E-DCCB-4E92-871D-97806E12D8AC}" type="presParOf" srcId="{2AC5BF15-5436-4A80-8001-E0FAA304E61A}" destId="{4FDFA6CD-ED7E-4257-91F0-D0028EA0A038}" srcOrd="0" destOrd="0" presId="urn:microsoft.com/office/officeart/2018/2/layout/IconLabelList"/>
    <dgm:cxn modelId="{47508228-488B-4A65-A858-78AEB5FF65AC}" type="presParOf" srcId="{2AC5BF15-5436-4A80-8001-E0FAA304E61A}" destId="{48327E7A-0F0D-4C23-ABA8-538F3610320D}" srcOrd="1" destOrd="0" presId="urn:microsoft.com/office/officeart/2018/2/layout/IconLabelList"/>
    <dgm:cxn modelId="{D0FDDD5D-DB5A-483B-B9B5-E5F7BFED56AC}" type="presParOf" srcId="{2AC5BF15-5436-4A80-8001-E0FAA304E61A}" destId="{7B9B9ED6-D678-46BC-805E-4431394AFB6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6EE7F-B315-49BD-98DD-A806AA7DE580}">
      <dsp:nvSpPr>
        <dsp:cNvPr id="0" name=""/>
        <dsp:cNvSpPr/>
      </dsp:nvSpPr>
      <dsp:spPr>
        <a:xfrm>
          <a:off x="486474" y="571586"/>
          <a:ext cx="795761" cy="7957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E65CB-9B4D-42C4-AD85-26C51ED5FCE0}">
      <dsp:nvSpPr>
        <dsp:cNvPr id="0" name=""/>
        <dsp:cNvSpPr/>
      </dsp:nvSpPr>
      <dsp:spPr>
        <a:xfrm>
          <a:off x="175" y="1780945"/>
          <a:ext cx="1768359" cy="154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Adaptation to new regulations</a:t>
          </a:r>
          <a:r>
            <a:rPr lang="en-GB" sz="1100" kern="1200"/>
            <a:t> </a:t>
          </a:r>
          <a:br>
            <a:rPr lang="en-GB" sz="1100" kern="1200"/>
          </a:br>
          <a:r>
            <a:rPr lang="en-GB" sz="1100" kern="1200"/>
            <a:t>Adjust the IRS to changes in the TSIs and EN 50463, including hybrid trains, a clearer distinction between the Consumption Point and the Energy Measurement System (EMS), and the requirement to use only secure protocols (HTTPS).</a:t>
          </a:r>
          <a:endParaRPr lang="en-US" sz="1100" kern="1200"/>
        </a:p>
      </dsp:txBody>
      <dsp:txXfrm>
        <a:off x="175" y="1780945"/>
        <a:ext cx="1768359" cy="1547314"/>
      </dsp:txXfrm>
    </dsp:sp>
    <dsp:sp modelId="{2FFC1AC2-75B8-47AD-80BA-6B009F2EACA5}">
      <dsp:nvSpPr>
        <dsp:cNvPr id="0" name=""/>
        <dsp:cNvSpPr/>
      </dsp:nvSpPr>
      <dsp:spPr>
        <a:xfrm>
          <a:off x="2564296" y="571586"/>
          <a:ext cx="795761" cy="7957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20913-BF85-4E4D-9C84-CF371A77364C}">
      <dsp:nvSpPr>
        <dsp:cNvPr id="0" name=""/>
        <dsp:cNvSpPr/>
      </dsp:nvSpPr>
      <dsp:spPr>
        <a:xfrm>
          <a:off x="2077998" y="1780945"/>
          <a:ext cx="1768359" cy="154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Development of the data and role model</a:t>
          </a:r>
          <a:r>
            <a:rPr lang="en-GB" sz="1100" kern="1200"/>
            <a:t> </a:t>
          </a:r>
          <a:br>
            <a:rPr lang="en-GB" sz="1100" kern="1200"/>
          </a:br>
          <a:r>
            <a:rPr lang="en-GB" sz="1100" kern="1200"/>
            <a:t>Further develop message exchange (XSDs), including improved integration with EN 50463. Assess potential extensions to the role model (e.g., ECM) as well as simplification of message flows.</a:t>
          </a:r>
          <a:endParaRPr lang="en-US" sz="1100" kern="1200"/>
        </a:p>
      </dsp:txBody>
      <dsp:txXfrm>
        <a:off x="2077998" y="1780945"/>
        <a:ext cx="1768359" cy="1547314"/>
      </dsp:txXfrm>
    </dsp:sp>
    <dsp:sp modelId="{CC71F043-A41A-415F-AFDE-6E38BA47F075}">
      <dsp:nvSpPr>
        <dsp:cNvPr id="0" name=""/>
        <dsp:cNvSpPr/>
      </dsp:nvSpPr>
      <dsp:spPr>
        <a:xfrm>
          <a:off x="4642119" y="571586"/>
          <a:ext cx="795761" cy="7957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B46F2-6187-41C6-B4C9-103ED5F969AF}">
      <dsp:nvSpPr>
        <dsp:cNvPr id="0" name=""/>
        <dsp:cNvSpPr/>
      </dsp:nvSpPr>
      <dsp:spPr>
        <a:xfrm>
          <a:off x="4155820" y="1780945"/>
          <a:ext cx="1768359" cy="154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Support for hybrid trains and new use cases</a:t>
          </a:r>
          <a:br>
            <a:rPr lang="en-GB" sz="1100" b="1" kern="1200"/>
          </a:br>
          <a:r>
            <a:rPr lang="en-GB" sz="1100" kern="1200"/>
            <a:t>New requirements and use cases for hybrid and plug‑in hybrid trains. Clarification of train‑operation data, operating modes, and the handling of charging/discharging.</a:t>
          </a:r>
          <a:endParaRPr lang="en-US" sz="1100" kern="1200"/>
        </a:p>
      </dsp:txBody>
      <dsp:txXfrm>
        <a:off x="4155820" y="1780945"/>
        <a:ext cx="1768359" cy="1547314"/>
      </dsp:txXfrm>
    </dsp:sp>
    <dsp:sp modelId="{C8D11CF8-FC44-4C12-A1A5-1238E234BDD2}">
      <dsp:nvSpPr>
        <dsp:cNvPr id="0" name=""/>
        <dsp:cNvSpPr/>
      </dsp:nvSpPr>
      <dsp:spPr>
        <a:xfrm>
          <a:off x="6719941" y="571586"/>
          <a:ext cx="795761" cy="7957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21F07-260B-47EC-86D4-2D01F5C8CEE0}">
      <dsp:nvSpPr>
        <dsp:cNvPr id="0" name=""/>
        <dsp:cNvSpPr/>
      </dsp:nvSpPr>
      <dsp:spPr>
        <a:xfrm>
          <a:off x="6233642" y="1780945"/>
          <a:ext cx="1768359" cy="154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Clearer framework for energy settlement</a:t>
          </a:r>
          <a:r>
            <a:rPr lang="en-GB" sz="1100" kern="1200"/>
            <a:t> </a:t>
          </a:r>
          <a:br>
            <a:rPr lang="en-GB" sz="1100" kern="1200"/>
          </a:br>
          <a:r>
            <a:rPr lang="en-GB" sz="1100" kern="1200"/>
            <a:t>The IRS currently contains few requirements for the settlement process itself — assess minimum requirements for Energy Use Settlement, drawing on work carried out by ERA.</a:t>
          </a:r>
          <a:endParaRPr lang="en-US" sz="1100" kern="1200"/>
        </a:p>
      </dsp:txBody>
      <dsp:txXfrm>
        <a:off x="6233642" y="1780945"/>
        <a:ext cx="1768359" cy="1547314"/>
      </dsp:txXfrm>
    </dsp:sp>
    <dsp:sp modelId="{4FDFA6CD-ED7E-4257-91F0-D0028EA0A038}">
      <dsp:nvSpPr>
        <dsp:cNvPr id="0" name=""/>
        <dsp:cNvSpPr/>
      </dsp:nvSpPr>
      <dsp:spPr>
        <a:xfrm>
          <a:off x="8797763" y="571586"/>
          <a:ext cx="795761" cy="7957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B9ED6-D678-46BC-805E-4431394AFB61}">
      <dsp:nvSpPr>
        <dsp:cNvPr id="0" name=""/>
        <dsp:cNvSpPr/>
      </dsp:nvSpPr>
      <dsp:spPr>
        <a:xfrm>
          <a:off x="8311464" y="1780945"/>
          <a:ext cx="1768359" cy="154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Structure and simplification</a:t>
          </a:r>
          <a:r>
            <a:rPr lang="en-GB" sz="1100" kern="1200"/>
            <a:t> </a:t>
          </a:r>
          <a:br>
            <a:rPr lang="en-GB" sz="1100" kern="1200"/>
          </a:br>
          <a:r>
            <a:rPr lang="en-GB" sz="1100" kern="1200"/>
            <a:t>Consider relocating annexes and process descriptions to external appendices to create a more streamlined core IRS.</a:t>
          </a:r>
          <a:endParaRPr lang="en-US" sz="1100" kern="1200"/>
        </a:p>
      </dsp:txBody>
      <dsp:txXfrm>
        <a:off x="8311464" y="1780945"/>
        <a:ext cx="1768359" cy="1547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6B72C-2F55-4B6D-B45B-FABD4A8B84F2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85DEE-E085-43AB-AEB8-876E6E0D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A76B7381-B906-1A41-A9F0-B83B96D74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55702F1-9EB5-8246-951A-004E553504DF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32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8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llustratio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84D99180-E011-AA47-AD8D-8795A4F7291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D2EFFF52-48FD-D24B-9915-49539337A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6E9476D9-342D-3648-8DE9-50E96C1B15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30979CA-87D0-8447-A60A-DED0A98E79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593646"/>
            <a:ext cx="6540500" cy="711200"/>
          </a:xfrm>
          <a:prstGeom prst="rect">
            <a:avLst/>
          </a:prstGeom>
        </p:spPr>
      </p:pic>
      <p:pic>
        <p:nvPicPr>
          <p:cNvPr id="10" name="Bilde 7">
            <a:extLst>
              <a:ext uri="{FF2B5EF4-FFF2-40B4-BE49-F238E27FC236}">
                <a16:creationId xmlns:a16="http://schemas.microsoft.com/office/drawing/2014/main" id="{368C3F4F-35AA-564E-9399-C5BE5A5A7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1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0408F4-84C3-4747-ADC6-D2DC02CB41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63502"/>
            <a:ext cx="10080000" cy="445649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  <a:p>
            <a:pPr lvl="1"/>
            <a:r>
              <a:rPr lang="nb-NO"/>
              <a:t>2.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3. </a:t>
            </a:r>
            <a:r>
              <a:rPr lang="nb-NO" err="1"/>
              <a:t>level</a:t>
            </a:r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2A31D4BE-5A73-FF4E-AF27-48AE9B72966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A18ED21-14A6-6941-A6F0-497CA7576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BD066B20-0DCA-4B47-96E0-677E4C018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6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26337B-9440-6341-A95A-4C33317D1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2238153"/>
            <a:ext cx="10080000" cy="3899847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  <a:p>
            <a:pPr lvl="1"/>
            <a:r>
              <a:rPr lang="nb-NO"/>
              <a:t>2.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3. </a:t>
            </a:r>
            <a:r>
              <a:rPr lang="nb-NO" err="1"/>
              <a:t>level</a:t>
            </a:r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B656EDEF-01CB-C74E-95C8-FCF9D305123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20981CA-02E3-F94D-A8CE-FCD0E1FF2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FBF1B515-D6F2-1447-943F-4713513EB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24E6FAEB-C3A4-6C41-AE1D-E0FB56A3D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C2CAFDC8-9085-1143-A00C-398F1BA05A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6623" y="1663502"/>
            <a:ext cx="4654498" cy="4654498"/>
          </a:xfrm>
          <a:prstGeom prst="rect">
            <a:avLst/>
          </a:prstGeom>
        </p:spPr>
        <p:txBody>
          <a:bodyPr lIns="90000" anchor="ctr"/>
          <a:lstStyle>
            <a:lvl1pPr marL="0" indent="0" algn="ctr">
              <a:buNone/>
              <a:defRPr>
                <a:latin typeface="Proxima Nova" panose="02000506030000020004" pitchFamily="2" charset="0"/>
              </a:defRPr>
            </a:lvl1pPr>
          </a:lstStyle>
          <a:p>
            <a:r>
              <a:rPr lang="nb-NO"/>
              <a:t>Image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C93906A-3C2B-B842-B42E-E3D7D43D020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914A71-ABFA-4848-A892-63647B28E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63502"/>
            <a:ext cx="4935744" cy="465449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  <a:p>
            <a:pPr lvl="1"/>
            <a:r>
              <a:rPr lang="nb-NO"/>
              <a:t>2.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3.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5E3CBD-0CFC-DC41-B3F0-5F7BC577F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FF3DECE8-3686-824D-9062-EC0B92C10A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3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C4D6060F-F6C0-DE49-A215-33A9FC3BE65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5B1DAE36-DE69-D349-A0B1-492CBC12E1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000" y="1663502"/>
            <a:ext cx="4654498" cy="4654498"/>
          </a:xfrm>
          <a:prstGeom prst="rect">
            <a:avLst/>
          </a:prstGeom>
        </p:spPr>
        <p:txBody>
          <a:bodyPr lIns="90000" anchor="ctr"/>
          <a:lstStyle>
            <a:lvl1pPr marL="0" indent="0" algn="ctr">
              <a:buNone/>
              <a:defRPr>
                <a:latin typeface="Proxima Nova" panose="02000506030000020004" pitchFamily="2" charset="0"/>
              </a:defRPr>
            </a:lvl1pPr>
          </a:lstStyle>
          <a:p>
            <a:r>
              <a:rPr lang="nb-NO"/>
              <a:t>Image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F06C5C-802B-B844-AEB1-2A8C03B4D6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84256" y="1663502"/>
            <a:ext cx="4935744" cy="465449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  <a:p>
            <a:pPr lvl="1"/>
            <a:r>
              <a:rPr lang="nb-NO"/>
              <a:t>2.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3.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6BAF3-3A32-9F4D-AC4D-86FC5F744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5D35F279-6786-8D4B-BBCD-CD9F708B4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17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7878AE-2291-5A41-B756-47E756B3C7A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DB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585CC-1EE7-BC4D-BB30-7EB785141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00000"/>
            <a:ext cx="109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Big </a:t>
            </a:r>
            <a:r>
              <a:rPr lang="nb-NO" err="1"/>
              <a:t>text</a:t>
            </a:r>
            <a:endParaRPr lang="en-US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DA3BF8C-D9A3-DB41-9B39-6383AB84C53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686E6673-18EC-754B-B5A8-84CD049D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7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Big </a:t>
            </a:r>
            <a:r>
              <a:rPr lang="nb-NO" err="1"/>
              <a:t>text</a:t>
            </a:r>
            <a:endParaRPr lang="en-US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10BDDC1A-D2EA-CF42-99BB-5A18E62E6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Big </a:t>
            </a:r>
            <a:r>
              <a:rPr lang="nb-NO" err="1"/>
              <a:t>text</a:t>
            </a:r>
            <a:endParaRPr lang="en-US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4491DE4-D76F-8E45-8A3E-153072B68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8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Big </a:t>
            </a:r>
            <a:r>
              <a:rPr lang="nb-NO" err="1"/>
              <a:t>text</a:t>
            </a:r>
            <a:endParaRPr lang="en-US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4C67C0C6-BB7D-104F-B4B0-7D175E2C8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37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799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Big </a:t>
            </a:r>
            <a:r>
              <a:rPr lang="nb-NO" err="1"/>
              <a:t>text</a:t>
            </a:r>
            <a:endParaRPr lang="en-US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1E47E9E5-A035-CF40-B091-042760313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0A77EC-7849-C34F-A43A-BCE32D6294A3}"/>
              </a:ext>
            </a:extLst>
          </p:cNvPr>
          <p:cNvSpPr txBox="1"/>
          <p:nvPr userDrawn="1"/>
        </p:nvSpPr>
        <p:spPr>
          <a:xfrm>
            <a:off x="2467155" y="5037826"/>
            <a:ext cx="4097547" cy="4399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endParaRPr lang="nb-NO" sz="2000" b="0" i="0">
              <a:solidFill>
                <a:srgbClr val="3DBC38"/>
              </a:solidFill>
              <a:latin typeface="Proxima Nova" panose="02000506030000020004" pitchFamily="2" charset="0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DD87FF5C-82A3-1A41-AF5D-8007F7640D20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3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4849A5F7-F007-9540-8992-681B2169B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EAA6E3F3-E038-E140-B243-2A3A6ABAE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81EBF1C7-A3FC-4841-98A8-C2C79466E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73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18D173C-64DF-1945-A324-DB5C4C0A4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6" b="26"/>
          <a:stretch/>
        </p:blipFill>
        <p:spPr>
          <a:xfrm>
            <a:off x="0" y="3278445"/>
            <a:ext cx="12192000" cy="35795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tx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Big </a:t>
            </a:r>
            <a:r>
              <a:rPr lang="nb-NO" err="1"/>
              <a:t>text</a:t>
            </a:r>
            <a:endParaRPr lang="en-US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7">
            <a:extLst>
              <a:ext uri="{FF2B5EF4-FFF2-40B4-BE49-F238E27FC236}">
                <a16:creationId xmlns:a16="http://schemas.microsoft.com/office/drawing/2014/main" id="{4EE2B355-110C-A74E-9C4B-D00ACF90B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8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69F9529-0256-D348-9B47-CED481BB8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A255AA-1394-FD47-B4A0-F85C6C2F0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Image </a:t>
            </a:r>
            <a:r>
              <a:rPr lang="nb-NO" err="1"/>
              <a:t>title</a:t>
            </a:r>
            <a:endParaRPr lang="en-US"/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70B39944-A2FB-0A47-BCBB-731E1DB7E52A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2C812FB0-B92C-CA41-91D4-868AAAB70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5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5555C6-7B8D-0B41-9218-3BDEBA88D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B8D775A3-85CF-C149-8AA8-9814B16B83C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3FAE398-6B53-EF47-91E7-9B93440F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Image </a:t>
            </a:r>
            <a:r>
              <a:rPr lang="nb-NO" err="1"/>
              <a:t>title</a:t>
            </a:r>
            <a:endParaRPr lang="en-US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F4B0A61D-F34E-6242-B86A-71B5761D63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43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BB40E7A-8998-824D-88DD-FC8EE6908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1EC4F9B-7FC5-7A44-86E8-2C1796A78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98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5AD8BCF-2E16-264D-952F-3D3AB98C5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Image </a:t>
            </a:r>
            <a:r>
              <a:rPr lang="nb-NO" err="1"/>
              <a:t>title</a:t>
            </a:r>
            <a:endParaRPr lang="en-US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4BEA1538-1EA8-0F42-9CB1-228D80240D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52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348A1AC-6B18-8049-A9D7-1D0D32049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AA88A9D-CF82-1143-9D92-B454BCB4F2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98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9D51FE7-91FD-5243-B8CE-2314C9ECD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Image </a:t>
            </a:r>
            <a:r>
              <a:rPr lang="nb-NO" err="1"/>
              <a:t>title</a:t>
            </a:r>
            <a:endParaRPr lang="en-US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DFCADA7A-0875-0A4C-92F0-0F478FE33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35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348A1AC-6B18-8049-A9D7-1D0D32049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AA88A9D-CF82-1143-9D92-B454BCB4F2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98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63A01F9-D4FE-A448-8694-33F2E04AE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Image </a:t>
            </a:r>
            <a:r>
              <a:rPr lang="nb-NO" err="1"/>
              <a:t>title</a:t>
            </a:r>
            <a:endParaRPr lang="en-US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6830CBC4-749E-5240-830C-83F8CE2CA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1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348A1AC-6B18-8049-A9D7-1D0D32049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AA88A9D-CF82-1143-9D92-B454BCB4F2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8C2E2F8-2C2E-2C42-AB31-7BD1D0566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/>
              <a:t>Image </a:t>
            </a:r>
            <a:r>
              <a:rPr lang="nb-NO" err="1"/>
              <a:t>title</a:t>
            </a:r>
            <a:endParaRPr lang="en-US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62A269B3-01E2-F648-B228-50CDA9F326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C5BF0A3-E4AC-DB4B-8386-212D29DE22F0}"/>
              </a:ext>
            </a:extLst>
          </p:cNvPr>
          <p:cNvSpPr/>
          <p:nvPr userDrawn="1"/>
        </p:nvSpPr>
        <p:spPr>
          <a:xfrm>
            <a:off x="0" y="3121223"/>
            <a:ext cx="121920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rPr>
              <a:t>Ready today for the railways of tomorrow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D866413-7E2D-894F-B4EE-2C5DBD7C1F70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88C13C0C-B684-8B4B-8B6E-732066C6A66E}"/>
              </a:ext>
            </a:extLst>
          </p:cNvPr>
          <p:cNvSpPr/>
          <p:nvPr userDrawn="1"/>
        </p:nvSpPr>
        <p:spPr>
          <a:xfrm>
            <a:off x="0" y="3865885"/>
            <a:ext cx="12192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0" i="0" err="1">
                <a:solidFill>
                  <a:schemeClr val="bg1"/>
                </a:solidFill>
                <a:latin typeface="Proxima Nova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rPr>
              <a:t>eress.eu</a:t>
            </a:r>
            <a:endParaRPr lang="en-US" sz="2000" b="0" i="0">
              <a:solidFill>
                <a:schemeClr val="bg1"/>
              </a:solidFill>
              <a:latin typeface="Proxima Nova" panose="02000506030000020004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F2C28A93-C7F6-0B4C-9E38-1061F7E0F2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8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Grafika 3">
            <a:extLst>
              <a:ext uri="{FF2B5EF4-FFF2-40B4-BE49-F238E27FC236}">
                <a16:creationId xmlns:a16="http://schemas.microsoft.com/office/drawing/2014/main" id="{F944ED7B-24CE-5940-A31B-832BF1DA84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457" t="4381" r="-42959" b="-23011"/>
          <a:stretch/>
        </p:blipFill>
        <p:spPr>
          <a:xfrm>
            <a:off x="6638109" y="294574"/>
            <a:ext cx="7963782" cy="6235044"/>
          </a:xfrm>
          <a:prstGeom prst="ellipse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0A77EC-7849-C34F-A43A-BCE32D6294A3}"/>
              </a:ext>
            </a:extLst>
          </p:cNvPr>
          <p:cNvSpPr txBox="1"/>
          <p:nvPr userDrawn="1"/>
        </p:nvSpPr>
        <p:spPr>
          <a:xfrm>
            <a:off x="2467155" y="5037826"/>
            <a:ext cx="4097547" cy="4399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endParaRPr lang="nb-NO" sz="2000" b="0" i="0">
              <a:solidFill>
                <a:srgbClr val="3DBC38"/>
              </a:solidFill>
              <a:latin typeface="Proxima Nova" panose="02000506030000020004" pitchFamily="2" charset="0"/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3A5310D3-2236-AE46-97BB-D00A5294AEDA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019959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3C39553-A8D4-2044-B56D-20BBAD554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DA6182CB-6C74-0641-AC81-17EBD4F803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029324F4-1C62-3646-88A9-0E3E03515E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4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8D9D21B9-0686-664F-8BA3-7B5DA5F83A2B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9174733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>
            <a:extLst>
              <a:ext uri="{FF2B5EF4-FFF2-40B4-BE49-F238E27FC236}">
                <a16:creationId xmlns:a16="http://schemas.microsoft.com/office/drawing/2014/main" id="{9DDF5047-9F34-D341-9C86-3D3437110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847" t="-2480" r="-13811" b="-19083"/>
          <a:stretch/>
        </p:blipFill>
        <p:spPr>
          <a:xfrm>
            <a:off x="6267833" y="-325255"/>
            <a:ext cx="8143682" cy="7793874"/>
          </a:xfrm>
          <a:prstGeom prst="ellipse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0A77EC-7849-C34F-A43A-BCE32D6294A3}"/>
              </a:ext>
            </a:extLst>
          </p:cNvPr>
          <p:cNvSpPr txBox="1"/>
          <p:nvPr userDrawn="1"/>
        </p:nvSpPr>
        <p:spPr>
          <a:xfrm>
            <a:off x="2467155" y="5037826"/>
            <a:ext cx="4097547" cy="4399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endParaRPr lang="nb-NO" sz="2000" b="0" i="0">
              <a:solidFill>
                <a:srgbClr val="3DBC38"/>
              </a:solidFill>
              <a:latin typeface="Proxima Nova" panose="0200050603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52B2BC-1520-4740-B8E6-B254E154E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7B057A54-655C-714B-A403-ABD61BA6E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pic>
        <p:nvPicPr>
          <p:cNvPr id="13" name="Bilde 7">
            <a:extLst>
              <a:ext uri="{FF2B5EF4-FFF2-40B4-BE49-F238E27FC236}">
                <a16:creationId xmlns:a16="http://schemas.microsoft.com/office/drawing/2014/main" id="{4CA1B994-5160-DC47-B6BF-8AE2E6AEBF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EE85F6C-3713-5747-B043-703726E6F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B8EA377D-FFD0-E242-9343-0B2945DB77E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58222006-3F72-3943-B608-1FAB75057C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F0543D64-C64D-C140-BC5C-885312DC66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271DF7CC-34B3-FC43-971A-C053826DA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D353B49-40CF-6640-AFDD-822DB248A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183A4AB9-17AC-364A-9C3F-41EF250F4E30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AACF500-9C13-3544-95E8-8BED2E77B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27A3CFA0-846C-7346-BA64-C38F6CFCA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57066EA2-FC84-DB4A-943D-CFE312443E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3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2512FD-36CF-EC4C-A8B5-4D8A577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EB2A73F1-097C-7C46-BB25-97D94C5BD399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551DD14-4C09-5846-93E1-ACCFC0902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ACB28080-C89B-614D-B4B8-E84A1FC12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00386C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20029BF5-D777-8B42-9F0B-702CFDCF2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2512FD-36CF-EC4C-A8B5-4D8A577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EB2A73F1-097C-7C46-BB25-97D94C5BD399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E5CEC76-ED2B-4B4F-BB0F-C9D4AAFAC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27CE9A2-6B7C-D649-93B0-453E477A70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426CAF9-2303-6E46-B335-3E106A930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2512FD-36CF-EC4C-A8B5-4D8A577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EB2A73F1-097C-7C46-BB25-97D94C5BD399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B765896-9B00-8A46-AD8D-051C9182A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en-US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DCD4C1BB-ED37-434F-BCB0-FEC7C0957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FA0172-982F-6040-B18B-560721777A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3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04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9" r:id="rId3"/>
    <p:sldLayoutId id="2147483674" r:id="rId4"/>
    <p:sldLayoutId id="2147483673" r:id="rId5"/>
    <p:sldLayoutId id="2147483679" r:id="rId6"/>
    <p:sldLayoutId id="2147483681" r:id="rId7"/>
    <p:sldLayoutId id="2147483682" r:id="rId8"/>
    <p:sldLayoutId id="2147483683" r:id="rId9"/>
    <p:sldLayoutId id="2147483666" r:id="rId10"/>
    <p:sldLayoutId id="2147483663" r:id="rId11"/>
    <p:sldLayoutId id="2147483661" r:id="rId12"/>
    <p:sldLayoutId id="2147483664" r:id="rId13"/>
    <p:sldLayoutId id="2147483662" r:id="rId14"/>
    <p:sldLayoutId id="2147483655" r:id="rId15"/>
    <p:sldLayoutId id="2147483657" r:id="rId16"/>
    <p:sldLayoutId id="2147483677" r:id="rId17"/>
    <p:sldLayoutId id="2147483678" r:id="rId18"/>
    <p:sldLayoutId id="2147483670" r:id="rId19"/>
    <p:sldLayoutId id="2147483671" r:id="rId20"/>
    <p:sldLayoutId id="2147483659" r:id="rId21"/>
    <p:sldLayoutId id="2147483676" r:id="rId22"/>
    <p:sldLayoutId id="2147483656" r:id="rId23"/>
    <p:sldLayoutId id="2147483668" r:id="rId24"/>
    <p:sldLayoutId id="2147483684" r:id="rId25"/>
    <p:sldLayoutId id="2147483685" r:id="rId26"/>
    <p:sldLayoutId id="214748366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hop.uic.org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8759-9FB1-E1DB-09D3-B53F6C5F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Eress Exchange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41FC0-ABA0-6BBB-18EA-678E6EF92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688103"/>
            <a:ext cx="10080000" cy="387798"/>
          </a:xfrm>
        </p:spPr>
        <p:txBody>
          <a:bodyPr/>
          <a:lstStyle/>
          <a:p>
            <a:r>
              <a:rPr lang="en-GB" sz="28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3321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A0A34-EE62-0C1C-3BD9-D3E28E76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636" y="1707613"/>
            <a:ext cx="4733540" cy="4373637"/>
          </a:xfrm>
        </p:spPr>
        <p:txBody>
          <a:bodyPr>
            <a:normAutofit fontScale="85000" lnSpcReduction="20000"/>
          </a:bodyPr>
          <a:lstStyle/>
          <a:p>
            <a:r>
              <a:rPr lang="en-GB"/>
              <a:t>“The expertise exists. </a:t>
            </a:r>
          </a:p>
          <a:p>
            <a:r>
              <a:rPr lang="en-GB"/>
              <a:t>The technology exists. </a:t>
            </a:r>
          </a:p>
          <a:p>
            <a:r>
              <a:rPr lang="en-GB"/>
              <a:t>The commitment exists. 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It requires trust. </a:t>
            </a:r>
          </a:p>
          <a:p>
            <a:r>
              <a:rPr lang="en-GB"/>
              <a:t>Shared standards. </a:t>
            </a:r>
          </a:p>
          <a:p>
            <a:r>
              <a:rPr lang="en-GB"/>
              <a:t>Shared objectives. </a:t>
            </a:r>
          </a:p>
          <a:p>
            <a:r>
              <a:rPr lang="en-GB"/>
              <a:t>And shared innovation.”</a:t>
            </a:r>
            <a:br>
              <a:rPr lang="en-GB"/>
            </a:br>
            <a:endParaRPr lang="en-GB"/>
          </a:p>
          <a:p>
            <a:r>
              <a:rPr lang="en-GB" sz="1400">
                <a:solidFill>
                  <a:srgbClr val="3DBC38"/>
                </a:solidFill>
              </a:rPr>
              <a:t>Linda Thulin, Trafikverket, Vice-president RNE, </a:t>
            </a:r>
            <a:br>
              <a:rPr lang="en-GB" sz="1400">
                <a:solidFill>
                  <a:srgbClr val="3DBC38"/>
                </a:solidFill>
              </a:rPr>
            </a:br>
            <a:r>
              <a:rPr lang="en-GB" sz="1400">
                <a:solidFill>
                  <a:srgbClr val="3DBC38"/>
                </a:solidFill>
              </a:rPr>
              <a:t>leaded ScanMed Corridor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AE72F4-5CCC-CD8D-ACD5-8D7F0CD7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5" y="776749"/>
            <a:ext cx="2858484" cy="53045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ACFB54-6F41-A155-D517-A570C9469381}"/>
              </a:ext>
            </a:extLst>
          </p:cNvPr>
          <p:cNvSpPr txBox="1"/>
          <p:nvPr/>
        </p:nvSpPr>
        <p:spPr>
          <a:xfrm>
            <a:off x="661185" y="6086643"/>
            <a:ext cx="2858485" cy="41864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algn="l"/>
            <a:r>
              <a:rPr lang="en-GB" sz="1000" b="0" i="1" dirty="0">
                <a:solidFill>
                  <a:srgbClr val="3DBC38"/>
                </a:solidFill>
                <a:latin typeface="Proxima Nova" panose="02000506030000020004" pitchFamily="2" charset="0"/>
              </a:rPr>
              <a:t>Europe Rail Event: </a:t>
            </a:r>
          </a:p>
          <a:p>
            <a:pPr algn="l"/>
            <a:r>
              <a:rPr lang="en-GB" sz="1000" b="0" i="1" dirty="0">
                <a:solidFill>
                  <a:srgbClr val="3DBC38"/>
                </a:solidFill>
                <a:latin typeface="Proxima Nova" panose="02000506030000020004" pitchFamily="2" charset="0"/>
              </a:rPr>
              <a:t>Cross Border Operations, May 2026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C4880EA3-B55B-E669-7AC7-431803FF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484" y="900000"/>
            <a:ext cx="5078516" cy="553998"/>
          </a:xfrm>
        </p:spPr>
        <p:txBody>
          <a:bodyPr/>
          <a:lstStyle/>
          <a:p>
            <a:r>
              <a:rPr lang="en-GB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73720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3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BAD12E-8DFA-E134-057F-F0B110940799}"/>
              </a:ext>
            </a:extLst>
          </p:cNvPr>
          <p:cNvSpPr txBox="1">
            <a:spLocks/>
          </p:cNvSpPr>
          <p:nvPr/>
        </p:nvSpPr>
        <p:spPr>
          <a:xfrm>
            <a:off x="610944" y="971007"/>
            <a:ext cx="1107130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GB"/>
              <a:t>Promoting standardised solutions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A15FE6-18B2-0CBB-644B-9AD33AF5C3A6}"/>
              </a:ext>
            </a:extLst>
          </p:cNvPr>
          <p:cNvSpPr txBox="1">
            <a:spLocks/>
          </p:cNvSpPr>
          <p:nvPr/>
        </p:nvSpPr>
        <p:spPr>
          <a:xfrm>
            <a:off x="610945" y="2422537"/>
            <a:ext cx="10980000" cy="66479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b="0" dirty="0"/>
              <a:t>In addition to fully working together, Eress 10 current partners do collaborate with other countries in Europe, exchanging Energy Metering Data.</a:t>
            </a:r>
            <a:endParaRPr lang="en-GB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EE1D7B-D2B2-F075-9A8C-96CD1340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59" y="3712780"/>
            <a:ext cx="10980000" cy="155119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b="0"/>
              <a:t>Eress has established Standardized Exchange of Energy Metering Data with other countries, according to the data exchange framework developed by the IRS 90930 working group. </a:t>
            </a:r>
            <a:br>
              <a:rPr lang="en-GB" b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0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0396D-6702-236B-EF9B-7A5331CC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256" y="1942026"/>
            <a:ext cx="5660200" cy="3878078"/>
          </a:xfrm>
        </p:spPr>
        <p:txBody>
          <a:bodyPr lIns="90000" tIns="45720" rIns="91440" bIns="45720" anchor="t">
            <a:normAutofit fontScale="92500" lnSpcReduction="20000"/>
          </a:bodyPr>
          <a:lstStyle/>
          <a:p>
            <a:pPr marL="635"/>
            <a:r>
              <a:rPr lang="en-GB" dirty="0">
                <a:latin typeface="Proxima Nova"/>
              </a:rPr>
              <a:t>Per today, </a:t>
            </a:r>
            <a:r>
              <a:rPr lang="en-GB" dirty="0" err="1">
                <a:latin typeface="Proxima Nova"/>
              </a:rPr>
              <a:t>Eress</a:t>
            </a:r>
            <a:r>
              <a:rPr lang="en-GB" dirty="0">
                <a:latin typeface="Proxima Nova"/>
              </a:rPr>
              <a:t> current 10 partner countries do actively exchange energy metering data with the following countries: </a:t>
            </a:r>
            <a:endParaRPr lang="en-US" dirty="0">
              <a:latin typeface="Proxima Nova"/>
            </a:endParaRPr>
          </a:p>
          <a:p>
            <a:pPr marL="635"/>
            <a:r>
              <a:rPr lang="en-GB" b="1" dirty="0">
                <a:latin typeface="Proxima Nova"/>
              </a:rPr>
              <a:t>France: </a:t>
            </a:r>
            <a:r>
              <a:rPr lang="en-GB" dirty="0">
                <a:latin typeface="Proxima Nova"/>
              </a:rPr>
              <a:t>SNCF (since 2011), RTE (xml since 2023)</a:t>
            </a:r>
          </a:p>
          <a:p>
            <a:pPr marL="635"/>
            <a:r>
              <a:rPr lang="en-GB" b="1" dirty="0">
                <a:latin typeface="Proxima Nova"/>
              </a:rPr>
              <a:t>Germany: </a:t>
            </a:r>
            <a:r>
              <a:rPr lang="en-GB" dirty="0">
                <a:latin typeface="Proxima Nova"/>
              </a:rPr>
              <a:t>DB Energie (since 2013, XML since 2023)</a:t>
            </a:r>
          </a:p>
          <a:p>
            <a:pPr marL="635"/>
            <a:r>
              <a:rPr lang="en-GB" b="1" dirty="0">
                <a:latin typeface="Proxima Nova"/>
              </a:rPr>
              <a:t>Austria: </a:t>
            </a:r>
            <a:r>
              <a:rPr lang="en-GB" dirty="0">
                <a:latin typeface="Proxima Nova"/>
              </a:rPr>
              <a:t>ÖBB (since 2013, XML since 2024)</a:t>
            </a:r>
          </a:p>
          <a:p>
            <a:pPr marL="635"/>
            <a:r>
              <a:rPr lang="en-GB" b="1" dirty="0">
                <a:latin typeface="Proxima Nova"/>
              </a:rPr>
              <a:t>Slovenia: </a:t>
            </a:r>
            <a:r>
              <a:rPr lang="en-GB" dirty="0">
                <a:latin typeface="Proxima Nova"/>
              </a:rPr>
              <a:t>SŽ – </a:t>
            </a:r>
            <a:r>
              <a:rPr lang="en-GB" dirty="0" err="1">
                <a:latin typeface="Proxima Nova"/>
              </a:rPr>
              <a:t>Infrastruktura</a:t>
            </a:r>
            <a:r>
              <a:rPr lang="en-GB" dirty="0">
                <a:latin typeface="Proxima Nova"/>
              </a:rPr>
              <a:t> (since 2026)</a:t>
            </a:r>
          </a:p>
          <a:p>
            <a:pPr marL="635"/>
            <a:r>
              <a:rPr lang="en-GB" b="1" dirty="0">
                <a:latin typeface="Proxima Nova"/>
              </a:rPr>
              <a:t>Czech Republic: </a:t>
            </a:r>
            <a:r>
              <a:rPr lang="en-GB" dirty="0" err="1">
                <a:latin typeface="Proxima Nova"/>
              </a:rPr>
              <a:t>Správa</a:t>
            </a:r>
            <a:r>
              <a:rPr lang="en-GB" dirty="0">
                <a:latin typeface="Proxima Nova"/>
              </a:rPr>
              <a:t> </a:t>
            </a:r>
            <a:r>
              <a:rPr lang="en-GB" dirty="0" err="1">
                <a:latin typeface="Proxima Nova"/>
              </a:rPr>
              <a:t>železnic</a:t>
            </a:r>
            <a:r>
              <a:rPr lang="en-GB" dirty="0">
                <a:latin typeface="Proxima Nova"/>
              </a:rPr>
              <a:t> (since 2026)</a:t>
            </a:r>
          </a:p>
          <a:p>
            <a:pPr marL="635"/>
            <a:r>
              <a:rPr lang="en-GB" b="1" dirty="0">
                <a:latin typeface="Proxima Nova"/>
              </a:rPr>
              <a:t>Poland: </a:t>
            </a:r>
            <a:r>
              <a:rPr lang="en-GB" dirty="0"/>
              <a:t>PGE </a:t>
            </a:r>
            <a:r>
              <a:rPr lang="en-GB" dirty="0" err="1"/>
              <a:t>Energetyka</a:t>
            </a:r>
            <a:r>
              <a:rPr lang="en-GB" dirty="0"/>
              <a:t> </a:t>
            </a:r>
            <a:r>
              <a:rPr lang="en-GB" dirty="0" err="1"/>
              <a:t>Kolejowa</a:t>
            </a:r>
            <a:r>
              <a:rPr lang="en-GB" dirty="0"/>
              <a:t> Operator </a:t>
            </a:r>
            <a:r>
              <a:rPr lang="en-GB" dirty="0">
                <a:latin typeface="Proxima Nova"/>
              </a:rPr>
              <a:t>(since 2026)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CFBD26-B51E-3237-2FBB-1F5AD8EF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Exchanging data with…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7597B-323D-669F-162C-93B50643B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11" y="1750946"/>
            <a:ext cx="4648439" cy="47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F65A3D7-EA34-B628-7CDF-0F22F1506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70310"/>
            <a:ext cx="6839208" cy="5047690"/>
          </a:xfrm>
        </p:spPr>
        <p:txBody>
          <a:bodyPr>
            <a:normAutofit/>
          </a:bodyPr>
          <a:lstStyle/>
          <a:p>
            <a:pPr marL="3438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roxima Nova"/>
              </a:rPr>
              <a:t>A joint European commitment, anchored in the Sector Declaration on Traction Energy Metering and Settlement.</a:t>
            </a:r>
          </a:p>
          <a:p>
            <a:pPr marL="3438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roxima Nova"/>
              </a:rPr>
              <a:t>Facilitates the transition to accurate measurement and settlement based on verified energy data. </a:t>
            </a:r>
          </a:p>
          <a:p>
            <a:pPr marL="3438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roxima Nova"/>
              </a:rPr>
              <a:t>Originally published in 2020; a revision of the framework is currently in progress, with publication anticipated in 2027. </a:t>
            </a:r>
          </a:p>
          <a:p>
            <a:pPr marL="3438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roxima Nova"/>
              </a:rPr>
              <a:t>Possible to opt in for new project-work starting from 2027</a:t>
            </a:r>
          </a:p>
          <a:p>
            <a:pPr marL="3438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roxima Nova"/>
              </a:rPr>
              <a:t>IRS 90930 is available free of charge via the UIC online shop: </a:t>
            </a:r>
            <a:r>
              <a:rPr lang="en-GB" sz="2200" dirty="0">
                <a:latin typeface="Proxima 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https://shop.uic.org</a:t>
            </a:r>
            <a:endParaRPr lang="en-GB" sz="2200" dirty="0">
              <a:latin typeface="Proxima Nova"/>
            </a:endParaRP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4DB3F-6D8D-6399-44D7-570000A2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080000" cy="553998"/>
          </a:xfrm>
        </p:spPr>
        <p:txBody>
          <a:bodyPr/>
          <a:lstStyle/>
          <a:p>
            <a:r>
              <a:rPr lang="en-US" dirty="0">
                <a:latin typeface="Proxima Nova Semibold"/>
                <a:ea typeface="Roboto"/>
                <a:cs typeface="Roboto"/>
              </a:rPr>
              <a:t>Cooperation across boarders IRS 90930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D857605-491A-0006-2518-DB2B01E3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472" y="1119456"/>
            <a:ext cx="3333784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0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C1548AA-A61E-1FBF-28AA-CBECBED5A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00000"/>
            <a:ext cx="10080000" cy="553998"/>
          </a:xfrm>
        </p:spPr>
        <p:txBody>
          <a:bodyPr>
            <a:normAutofit/>
          </a:bodyPr>
          <a:lstStyle/>
          <a:p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ongoing</a:t>
            </a:r>
            <a:r>
              <a:rPr lang="nb-NO" dirty="0"/>
              <a:t> IRS90930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B3FE69F-A80B-5C96-BE29-8082FEF3B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663502"/>
            <a:ext cx="10080000" cy="27699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Plassholder for innhold 5">
            <a:extLst>
              <a:ext uri="{FF2B5EF4-FFF2-40B4-BE49-F238E27FC236}">
                <a16:creationId xmlns:a16="http://schemas.microsoft.com/office/drawing/2014/main" id="{B226BEDE-5C6C-3ECF-B767-16557B499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564728"/>
              </p:ext>
            </p:extLst>
          </p:nvPr>
        </p:nvGraphicFramePr>
        <p:xfrm>
          <a:off x="540000" y="2238153"/>
          <a:ext cx="10080000" cy="389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6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5F77-B759-2046-6537-7C1268AF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63502"/>
            <a:ext cx="4944750" cy="445649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Ongoing development and testing for the Exchange of </a:t>
            </a:r>
            <a:r>
              <a:rPr lang="en-US" dirty="0" err="1"/>
              <a:t>Masterdata</a:t>
            </a:r>
            <a:r>
              <a:rPr lang="en-US" dirty="0"/>
              <a:t> by XML as well</a:t>
            </a:r>
          </a:p>
          <a:p>
            <a:r>
              <a:rPr lang="en-US" dirty="0"/>
              <a:t>Hear more from Dag Storhaug later today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F88046-CDDB-4FFF-F2A1-758C147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00000"/>
            <a:ext cx="10080000" cy="553998"/>
          </a:xfrm>
        </p:spPr>
        <p:txBody>
          <a:bodyPr lIns="0" tIns="0" rIns="0" bIns="0" anchor="ctr">
            <a:normAutofit/>
          </a:bodyPr>
          <a:lstStyle/>
          <a:p>
            <a:r>
              <a:rPr lang="en-US" err="1"/>
              <a:t>Masterdata</a:t>
            </a:r>
            <a:r>
              <a:rPr lang="en-US"/>
              <a:t> exchange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8FA99E-CBF2-9B4B-EEF4-1CFC1C32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1" r="-4" b="37053"/>
          <a:stretch>
            <a:fillRect/>
          </a:stretch>
        </p:blipFill>
        <p:spPr bwMode="auto">
          <a:xfrm>
            <a:off x="5675250" y="1663502"/>
            <a:ext cx="4944750" cy="4456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7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0868D08-FB27-1735-3185-3F2CE1BEA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8365" y="2675013"/>
            <a:ext cx="104168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/>
              <a:t>Eress simplifies the complexity of cross‑border rail operations, </a:t>
            </a:r>
            <a:br>
              <a:rPr lang="en-GB" sz="2400"/>
            </a:br>
            <a:r>
              <a:rPr lang="en-GB" sz="2400"/>
              <a:t>boosting efficiency, strengthening transparency, and helping </a:t>
            </a:r>
            <a:br>
              <a:rPr lang="en-GB" sz="2400"/>
            </a:br>
            <a:r>
              <a:rPr lang="en-GB" sz="2400"/>
              <a:t>operators work seamlessly across national borders.</a:t>
            </a:r>
            <a:endParaRPr lang="en-US" altLang="en-US" sz="2400" b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B42723-38AA-2577-5495-BAD8D9012484}"/>
              </a:ext>
            </a:extLst>
          </p:cNvPr>
          <p:cNvSpPr txBox="1">
            <a:spLocks/>
          </p:cNvSpPr>
          <p:nvPr/>
        </p:nvSpPr>
        <p:spPr>
          <a:xfrm>
            <a:off x="610945" y="971007"/>
            <a:ext cx="11000358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GB"/>
              <a:t>We all are on the same Railway path</a:t>
            </a:r>
          </a:p>
        </p:txBody>
      </p:sp>
    </p:spTree>
    <p:extLst>
      <p:ext uri="{BB962C8B-B14F-4D97-AF65-F5344CB8AC3E}">
        <p14:creationId xmlns:p14="http://schemas.microsoft.com/office/powerpoint/2010/main" val="80816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7973-74AE-4A87-FC5B-9A455A1B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06" y="980193"/>
            <a:ext cx="10979999" cy="553998"/>
          </a:xfrm>
        </p:spPr>
        <p:txBody>
          <a:bodyPr/>
          <a:lstStyle/>
          <a:p>
            <a:pPr algn="l"/>
            <a:r>
              <a:rPr lang="en-US" dirty="0">
                <a:cs typeface="Arial" panose="020B0604020202020204" pitchFamily="34" charset="0"/>
              </a:rPr>
              <a:t>If you are an Infrastructure Manager…</a:t>
            </a:r>
            <a:endParaRPr lang="en-GB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18CB026-4184-F840-A7C9-390F07372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702" y="2809652"/>
            <a:ext cx="42839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and are interested in establishing an Exchange Connection with Eress countries, please contact us</a:t>
            </a:r>
            <a:endParaRPr lang="en-US" altLang="en-US" sz="3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 descr="A close-up of a usb cable&#10;&#10;AI-generated content may be incorrect.">
            <a:extLst>
              <a:ext uri="{FF2B5EF4-FFF2-40B4-BE49-F238E27FC236}">
                <a16:creationId xmlns:a16="http://schemas.microsoft.com/office/drawing/2014/main" id="{2CA61B62-B98C-7652-179C-8D1AC770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93" y="2394155"/>
            <a:ext cx="5592206" cy="33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9865CCF-9596-21FA-24C4-708B37453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99" y="2457638"/>
            <a:ext cx="26209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and would like us to issue a statement or a stamp to publish online confirming that we are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working on the same harmonised standard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, please contact us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9A354-FC49-F32C-2DCB-80E566721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815" y="1855303"/>
            <a:ext cx="2899887" cy="208066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2B099-1863-CE3D-B167-C19A52A8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06" y="980193"/>
            <a:ext cx="10979999" cy="553998"/>
          </a:xfrm>
        </p:spPr>
        <p:txBody>
          <a:bodyPr/>
          <a:lstStyle/>
          <a:p>
            <a:pPr algn="l"/>
            <a:r>
              <a:rPr lang="en-US" dirty="0">
                <a:cs typeface="Arial" panose="020B0604020202020204" pitchFamily="34" charset="0"/>
              </a:rPr>
              <a:t>If you are an Infrastructure Manager…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D9089-ACB7-852A-8D7A-6D35B8AE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758" y="1833277"/>
            <a:ext cx="2550791" cy="4433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A052C1-94E1-E64D-7A4B-C26E2313B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815" y="4365792"/>
            <a:ext cx="2073610" cy="19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ctr">
        <a:normAutofit/>
      </a:bodyPr>
      <a:lstStyle>
        <a:defPPr algn="l">
          <a:defRPr sz="2000" b="0" i="0" dirty="0" smtClean="0">
            <a:solidFill>
              <a:srgbClr val="3DBC38"/>
            </a:solidFill>
            <a:latin typeface="Proxima Nova" panose="02000506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ec2d0c-8b42-44ed-9814-c13d9c6b4d3a" xsi:nil="true"/>
    <lcf76f155ced4ddcb4097134ff3c332f xmlns="40d80da1-1a4c-435e-88ff-5325f84e67a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7386F82454BE4EBF3DA8711282C13C" ma:contentTypeVersion="19" ma:contentTypeDescription="Opprett et nytt dokument." ma:contentTypeScope="" ma:versionID="500586599a9a523a4b9dcf57d2045058">
  <xsd:schema xmlns:xsd="http://www.w3.org/2001/XMLSchema" xmlns:xs="http://www.w3.org/2001/XMLSchema" xmlns:p="http://schemas.microsoft.com/office/2006/metadata/properties" xmlns:ns2="40d80da1-1a4c-435e-88ff-5325f84e67ae" xmlns:ns3="56ec2d0c-8b42-44ed-9814-c13d9c6b4d3a" targetNamespace="http://schemas.microsoft.com/office/2006/metadata/properties" ma:root="true" ma:fieldsID="fdaa78b8fce146536224ce8a6b595c14" ns2:_="" ns3:_="">
    <xsd:import namespace="40d80da1-1a4c-435e-88ff-5325f84e67ae"/>
    <xsd:import namespace="56ec2d0c-8b42-44ed-9814-c13d9c6b4d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80da1-1a4c-435e-88ff-5325f84e67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b5ade4f4-33cc-4e03-ab01-0a2e5bb476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c2d0c-8b42-44ed-9814-c13d9c6b4d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f2a091b-df48-48fb-9e86-898c12eeae8e}" ma:internalName="TaxCatchAll" ma:showField="CatchAllData" ma:web="56ec2d0c-8b42-44ed-9814-c13d9c6b4d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3F3E10-2DAD-4AA7-ABE6-84B9D8F33D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28C49A-D470-4545-9CAA-093525E7F77B}">
  <ds:schemaRefs>
    <ds:schemaRef ds:uri="40d80da1-1a4c-435e-88ff-5325f84e67ae"/>
    <ds:schemaRef ds:uri="56ec2d0c-8b42-44ed-9814-c13d9c6b4d3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9CC1CA-C695-47F7-8912-9E4B2FB35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d80da1-1a4c-435e-88ff-5325f84e67ae"/>
    <ds:schemaRef ds:uri="56ec2d0c-8b42-44ed-9814-c13d9c6b4d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589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Proxima Nova Semibold</vt:lpstr>
      <vt:lpstr>Arial</vt:lpstr>
      <vt:lpstr>Calibri</vt:lpstr>
      <vt:lpstr>Proxima Nova</vt:lpstr>
      <vt:lpstr>Office-tema</vt:lpstr>
      <vt:lpstr>Eress Exchange</vt:lpstr>
      <vt:lpstr>Eress has established Standardized Exchange of Energy Metering Data with other countries, according to the data exchange framework developed by the IRS 90930 working group.  </vt:lpstr>
      <vt:lpstr>Exchanging data with… </vt:lpstr>
      <vt:lpstr>Cooperation across boarders IRS 90930</vt:lpstr>
      <vt:lpstr>Some work ongoing IRS90930</vt:lpstr>
      <vt:lpstr>Masterdata exchange</vt:lpstr>
      <vt:lpstr>Eress simplifies the complexity of cross‑border rail operations,  boosting efficiency, strengthening transparency, and helping  operators work seamlessly across national borders.</vt:lpstr>
      <vt:lpstr>If you are an Infrastructure Manager…</vt:lpstr>
      <vt:lpstr>If you are an Infrastructure Manager…</vt:lpstr>
      <vt:lpstr>Today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Sigurd Bjerke</dc:creator>
  <cp:lastModifiedBy>Jacobsen Claudia van Diermen</cp:lastModifiedBy>
  <cp:revision>26</cp:revision>
  <dcterms:created xsi:type="dcterms:W3CDTF">2021-10-07T13:29:08Z</dcterms:created>
  <dcterms:modified xsi:type="dcterms:W3CDTF">2026-05-29T14:25:37Z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1ea76c-7944-4b49-8aa5-a105a354bd55_Enabled">
    <vt:lpwstr>true</vt:lpwstr>
  </property>
  <property fmtid="{D5CDD505-2E9C-101B-9397-08002B2CF9AE}" pid="3" name="MSIP_Label_711ea76c-7944-4b49-8aa5-a105a354bd55_SetDate">
    <vt:lpwstr>2022-02-17T06:51:59Z</vt:lpwstr>
  </property>
  <property fmtid="{D5CDD505-2E9C-101B-9397-08002B2CF9AE}" pid="4" name="MSIP_Label_711ea76c-7944-4b49-8aa5-a105a354bd55_Method">
    <vt:lpwstr>Standard</vt:lpwstr>
  </property>
  <property fmtid="{D5CDD505-2E9C-101B-9397-08002B2CF9AE}" pid="5" name="MSIP_Label_711ea76c-7944-4b49-8aa5-a105a354bd55_Name">
    <vt:lpwstr>711ea76c-7944-4b49-8aa5-a105a354bd55</vt:lpwstr>
  </property>
  <property fmtid="{D5CDD505-2E9C-101B-9397-08002B2CF9AE}" pid="6" name="MSIP_Label_711ea76c-7944-4b49-8aa5-a105a354bd55_SiteId">
    <vt:lpwstr>6ee535f2-3064-4ac9-81d8-4ceb2ff790c6</vt:lpwstr>
  </property>
  <property fmtid="{D5CDD505-2E9C-101B-9397-08002B2CF9AE}" pid="7" name="MSIP_Label_711ea76c-7944-4b49-8aa5-a105a354bd55_ActionId">
    <vt:lpwstr>faf67fac-e14f-4b5c-80f7-723470b8c6ed</vt:lpwstr>
  </property>
  <property fmtid="{D5CDD505-2E9C-101B-9397-08002B2CF9AE}" pid="8" name="MSIP_Label_711ea76c-7944-4b49-8aa5-a105a354bd55_ContentBits">
    <vt:lpwstr>3</vt:lpwstr>
  </property>
  <property fmtid="{D5CDD505-2E9C-101B-9397-08002B2CF9AE}" pid="9" name="ContentTypeId">
    <vt:lpwstr>0x010100BE7386F82454BE4EBF3DA8711282C13C</vt:lpwstr>
  </property>
  <property fmtid="{D5CDD505-2E9C-101B-9397-08002B2CF9AE}" pid="10" name="MediaServiceImageTags">
    <vt:lpwstr/>
  </property>
</Properties>
</file>