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5"/>
  </p:sldMasterIdLst>
  <p:notesMasterIdLst>
    <p:notesMasterId r:id="rId16"/>
  </p:notesMasterIdLst>
  <p:sldIdLst>
    <p:sldId id="259" r:id="rId6"/>
    <p:sldId id="267" r:id="rId7"/>
    <p:sldId id="266" r:id="rId8"/>
    <p:sldId id="261" r:id="rId9"/>
    <p:sldId id="2147478871" r:id="rId10"/>
    <p:sldId id="2147478872" r:id="rId11"/>
    <p:sldId id="2147478888" r:id="rId12"/>
    <p:sldId id="262" r:id="rId13"/>
    <p:sldId id="265" r:id="rId14"/>
    <p:sldId id="264" r:id="rId15"/>
  </p:sldIdLst>
  <p:sldSz cx="12192000" cy="6858000"/>
  <p:notesSz cx="6858000" cy="9144000"/>
  <p:embeddedFontLst>
    <p:embeddedFont>
      <p:font typeface="Gill Sans MT" panose="020B0502020104020203" pitchFamily="34" charset="0"/>
      <p:regular r:id="rId17"/>
      <p:bold r:id="rId18"/>
      <p:italic r:id="rId19"/>
      <p:boldItalic r:id="rId20"/>
    </p:embeddedFont>
    <p:embeddedFont>
      <p:font typeface="Proxima Nova" panose="020B0604020202020204" charset="0"/>
      <p:regular r:id="rId21"/>
      <p:bold r:id="rId22"/>
      <p:italic r:id="rId23"/>
      <p:boldItalic r:id="rId24"/>
    </p:embeddedFont>
    <p:embeddedFont>
      <p:font typeface="Proxima Nova Semibold" panose="020B0604020202020204" charset="0"/>
      <p:regular r:id="rId25"/>
      <p:bold r:id="rId26"/>
      <p:italic r:id="rId27"/>
      <p:boldItalic r:id="rId28"/>
    </p:embeddedFont>
    <p:embeddedFont>
      <p:font typeface="Tahoma" panose="020B0604030504040204" pitchFamily="34" charset="0"/>
      <p:regular r:id="rId29"/>
      <p:bold r:id="rId30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C2D1"/>
    <a:srgbClr val="879AB3"/>
    <a:srgbClr val="5D7391"/>
    <a:srgbClr val="7395D3"/>
    <a:srgbClr val="A6C6F0"/>
    <a:srgbClr val="5F98E3"/>
    <a:srgbClr val="2369C7"/>
    <a:srgbClr val="000000"/>
    <a:srgbClr val="5BBA43"/>
    <a:srgbClr val="123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39C302-9386-4FC5-BD8C-42BF76FE80AD}" v="18" dt="2026-05-28T07:31:54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102" y="1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FCB25-2CBD-44DD-BB19-626D550A8329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53454-1992-4FB3-8735-9EBE55412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0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C3B39-F4C7-F1C7-4CA8-84238F697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C0B26F19-C5CF-8555-96B7-B615C0017B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BA57DCE2-6BB0-1692-FD96-793277A2E8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Visjonen for prosjektet: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 etablere 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én pålitelig og sentralisert kilde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masterdata i Europa.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Gjelder alle 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elektriske togsett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Hvem er det for?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Både eksisterende 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Erex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-partnere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og 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eksterne aktører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som:</a:t>
            </a:r>
          </a:p>
          <a:p>
            <a:pPr lvl="1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Infrastrukturforvaltere (IMs)</a:t>
            </a:r>
          </a:p>
          <a:p>
            <a:pPr lvl="1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Jernbaneforetak (RUs)</a:t>
            </a:r>
          </a:p>
          <a:p>
            <a:pPr lvl="1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Kjøretøyeiere (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Vehicle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Keepers)</a:t>
            </a:r>
          </a:p>
          <a:p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🔹 Ambisjon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 bli den 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mest pålitelige og oppdaterte kilden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til masterdata i Europa.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dermed bidra til: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Bedre datakvalitet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 effektivt samarbeid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Redusert kompleksitet i datahåndtering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76B1021-6323-B471-18E3-80D0B2B5AC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AF431-63A9-4B28-8A76-2DAC9956F4B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2070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C987F-8A32-91D8-F38A-B55950848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88623CB-0D1E-5DD7-0060-84872CC0BC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77C25B9-3F17-9C32-2163-A69E9C9E2C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Overordnede mål:</a:t>
            </a:r>
          </a:p>
          <a:p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Unngå dobbeltarbeid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og 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inkonsistente data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på tvers av landegrenser.</a:t>
            </a:r>
          </a:p>
          <a:p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Sikre høyere datakvalitet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1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Konfidensialitet</a:t>
            </a:r>
          </a:p>
          <a:p>
            <a:pPr lvl="1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Integritet</a:t>
            </a:r>
          </a:p>
          <a:p>
            <a:pPr lvl="1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Tilgjengelighet</a:t>
            </a:r>
          </a:p>
          <a:p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Kostnadsreduksjon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alle involverte parter:</a:t>
            </a:r>
          </a:p>
          <a:p>
            <a:pPr lvl="1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Én løsning i stedet for mange parallelle systemer</a:t>
            </a:r>
          </a:p>
          <a:p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Samarbeid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å etablere et 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europeisk knutepunkt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masterdata:</a:t>
            </a:r>
          </a:p>
          <a:p>
            <a:pPr lvl="1"/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 nytte for både eksisterende og fremtidige aktører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DB0CA93-40AF-9A96-8F8B-61A26C940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AF431-63A9-4B28-8A76-2DAC9956F4B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03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1FA70-1DEC-A95B-1E7A-F0BBAC0C7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72A3086-44E2-AC92-3A5A-585760B31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4F94DC95-9A13-701B-61BE-080FE0985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kontaktpunkt for hele livssyklusen til master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interessenter får et 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 Point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masterdata.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Gjelder hele livssyklusen: fra registrering og validering til oppdatering og arkivering.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Forenkler kommunikasjon og ansvar – man vet alltid hvor man skal henvende seg.</a:t>
            </a:r>
          </a:p>
          <a:p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Fleksibel løsning for alle aktører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Løsningen er 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tilpasset både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Eress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-partnere og eksterne aktører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nb-NO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Kostnadsreduksjon gjennom effektivisering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 å bruke 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 system i stedet for mange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unngår man: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Dobbeltarbeid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Manuelle prosesser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Ressurssløsing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Resultat: 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lavere kostnader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og høyere effektivitet for alle parter.</a:t>
            </a:r>
          </a:p>
          <a:p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Kryssaksept og interoperabilitet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Løsningen bygger på et 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etablert og pålitelig system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Sikrer 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interoperabilitet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på tvers av land og systemer.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Viktig for å støtte det europeiske jernbanemarkedet og grensekryssende trafikk.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Forklaring på interoperabilitet: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som er registrert i ett system, kan brukes og forstås i et annet.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 slipper å registrere samme informasjon flere steder.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Systemene følger 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felles standarder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slik at de fungerer sammen – på tvers av land, selskaper og teknologier.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1E0F8E5-5255-9630-C2DB-EE9678A28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AF431-63A9-4B28-8A76-2DAC9956F4B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692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A76B7381-B906-1A41-A9F0-B83B96D7434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055702F1-9EB5-8246-951A-004E553504DF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3200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88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with illustration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84D99180-E011-AA47-AD8D-8795A4F72916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D2EFFF52-48FD-D24B-9915-49539337A8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90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rgbClr val="00386C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en-US" dirty="0"/>
          </a:p>
        </p:txBody>
      </p:sp>
      <p:sp>
        <p:nvSpPr>
          <p:cNvPr id="9" name="Plassholder for tekst 9">
            <a:extLst>
              <a:ext uri="{FF2B5EF4-FFF2-40B4-BE49-F238E27FC236}">
                <a16:creationId xmlns:a16="http://schemas.microsoft.com/office/drawing/2014/main" id="{6E9476D9-342D-3648-8DE9-50E96C1B15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66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rgbClr val="3DBC38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F30979CA-87D0-8447-A60A-DED0A98E79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593646"/>
            <a:ext cx="6540500" cy="711200"/>
          </a:xfrm>
          <a:prstGeom prst="rect">
            <a:avLst/>
          </a:prstGeom>
        </p:spPr>
      </p:pic>
      <p:pic>
        <p:nvPicPr>
          <p:cNvPr id="10" name="Bilde 7">
            <a:extLst>
              <a:ext uri="{FF2B5EF4-FFF2-40B4-BE49-F238E27FC236}">
                <a16:creationId xmlns:a16="http://schemas.microsoft.com/office/drawing/2014/main" id="{368C3F4F-35AA-564E-9399-C5BE5A5A7D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1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0408F4-84C3-4747-ADC6-D2DC02CB41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63502"/>
            <a:ext cx="10080000" cy="4456498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900" indent="0"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buSzPct val="100000"/>
              <a:buFont typeface="Arial" panose="020B0604020202020204" pitchFamily="34" charset="0"/>
              <a:buNone/>
              <a:defRPr sz="2000" b="0" i="0" u="none" strike="noStrike">
                <a:ln>
                  <a:noFill/>
                </a:ln>
                <a:latin typeface="Proxima Nova" panose="02000506030000020004" pitchFamily="2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3pPr>
            <a:lvl4pPr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4pPr>
            <a:lvl5pPr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2.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3. </a:t>
            </a:r>
            <a:r>
              <a:rPr lang="nb-NO" dirty="0" err="1"/>
              <a:t>level</a:t>
            </a:r>
            <a:endParaRPr lang="nb-NO" dirty="0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2A31D4BE-5A73-FF4E-AF27-48AE9B729666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A18ED21-14A6-6941-A6F0-497CA75766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90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rgbClr val="00386C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en-US" dirty="0"/>
          </a:p>
        </p:txBody>
      </p:sp>
      <p:pic>
        <p:nvPicPr>
          <p:cNvPr id="7" name="Bilde 7">
            <a:extLst>
              <a:ext uri="{FF2B5EF4-FFF2-40B4-BE49-F238E27FC236}">
                <a16:creationId xmlns:a16="http://schemas.microsoft.com/office/drawing/2014/main" id="{BD066B20-0DCA-4B47-96E0-677E4C0186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62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ea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26337B-9440-6341-A95A-4C33317D1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2238153"/>
            <a:ext cx="10080000" cy="3899847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900" indent="0"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buSzPct val="100000"/>
              <a:buFont typeface="Arial" panose="020B0604020202020204" pitchFamily="34" charset="0"/>
              <a:buNone/>
              <a:defRPr sz="2000" b="0" i="0" u="none" strike="noStrike">
                <a:ln>
                  <a:noFill/>
                </a:ln>
                <a:latin typeface="Proxima Nova" panose="02000506030000020004" pitchFamily="2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3pPr>
            <a:lvl4pPr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4pPr>
            <a:lvl5pPr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2.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3. </a:t>
            </a:r>
            <a:r>
              <a:rPr lang="nb-NO" dirty="0" err="1"/>
              <a:t>level</a:t>
            </a:r>
            <a:endParaRPr lang="nb-NO" dirty="0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B656EDEF-01CB-C74E-95C8-FCF9D3051234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B20981CA-02E3-F94D-A8CE-FCD0E1FF23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90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rgbClr val="00386C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en-US" dirty="0"/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FBF1B515-D6F2-1447-943F-4713513EBD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66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rgbClr val="3DBC38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10" name="Bilde 7">
            <a:extLst>
              <a:ext uri="{FF2B5EF4-FFF2-40B4-BE49-F238E27FC236}">
                <a16:creationId xmlns:a16="http://schemas.microsoft.com/office/drawing/2014/main" id="{24E6FAEB-C3A4-6C41-AE1D-E0FB56A3DB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0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6">
            <a:extLst>
              <a:ext uri="{FF2B5EF4-FFF2-40B4-BE49-F238E27FC236}">
                <a16:creationId xmlns:a16="http://schemas.microsoft.com/office/drawing/2014/main" id="{C2CAFDC8-9085-1143-A00C-398F1BA05A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66623" y="1663502"/>
            <a:ext cx="4654498" cy="4654498"/>
          </a:xfrm>
          <a:prstGeom prst="rect">
            <a:avLst/>
          </a:prstGeom>
        </p:spPr>
        <p:txBody>
          <a:bodyPr lIns="90000" anchor="ctr"/>
          <a:lstStyle>
            <a:lvl1pPr marL="0" indent="0" algn="ctr">
              <a:buNone/>
              <a:defRPr>
                <a:latin typeface="Proxima Nova" panose="02000506030000020004" pitchFamily="2" charset="0"/>
              </a:defRPr>
            </a:lvl1pPr>
          </a:lstStyle>
          <a:p>
            <a:r>
              <a:rPr lang="nb-NO" dirty="0"/>
              <a:t>Image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AC93906A-3C2B-B842-B42E-E3D7D43D0206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8914A71-ABFA-4848-A892-63647B28E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63502"/>
            <a:ext cx="4935744" cy="4654498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900" indent="0"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buSzPct val="100000"/>
              <a:buFont typeface="Arial" panose="020B0604020202020204" pitchFamily="34" charset="0"/>
              <a:buNone/>
              <a:defRPr sz="2000" b="0" i="0" u="none" strike="noStrike">
                <a:ln>
                  <a:noFill/>
                </a:ln>
                <a:latin typeface="Proxima Nova" panose="02000506030000020004" pitchFamily="2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3pPr>
            <a:lvl4pPr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4pPr>
            <a:lvl5pPr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2.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3.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55E3CBD-0CFC-DC41-B3F0-5F7BC577F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90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rgbClr val="00386C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en-US" dirty="0"/>
          </a:p>
        </p:txBody>
      </p:sp>
      <p:pic>
        <p:nvPicPr>
          <p:cNvPr id="9" name="Bilde 7">
            <a:extLst>
              <a:ext uri="{FF2B5EF4-FFF2-40B4-BE49-F238E27FC236}">
                <a16:creationId xmlns:a16="http://schemas.microsoft.com/office/drawing/2014/main" id="{FF3DECE8-3686-824D-9062-EC0B92C10AB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31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C4D6060F-F6C0-DE49-A215-33A9FC3BE656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5B1DAE36-DE69-D349-A0B1-492CBC12E19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0000" y="1663502"/>
            <a:ext cx="4654498" cy="4654498"/>
          </a:xfrm>
          <a:prstGeom prst="rect">
            <a:avLst/>
          </a:prstGeom>
        </p:spPr>
        <p:txBody>
          <a:bodyPr lIns="90000" anchor="ctr"/>
          <a:lstStyle>
            <a:lvl1pPr marL="0" indent="0" algn="ctr">
              <a:buNone/>
              <a:defRPr>
                <a:latin typeface="Proxima Nova" panose="02000506030000020004" pitchFamily="2" charset="0"/>
              </a:defRPr>
            </a:lvl1pPr>
          </a:lstStyle>
          <a:p>
            <a:r>
              <a:rPr lang="nb-NO" dirty="0"/>
              <a:t>Image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F06C5C-802B-B844-AEB1-2A8C03B4D6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84256" y="1663502"/>
            <a:ext cx="4935744" cy="4654498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900" indent="0"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buSzPct val="100000"/>
              <a:buFont typeface="Arial" panose="020B0604020202020204" pitchFamily="34" charset="0"/>
              <a:buNone/>
              <a:defRPr sz="2000" b="0" i="0" u="none" strike="noStrike">
                <a:ln>
                  <a:noFill/>
                </a:ln>
                <a:latin typeface="Proxima Nova" panose="02000506030000020004" pitchFamily="2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3pPr>
            <a:lvl4pPr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4pPr>
            <a:lvl5pPr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2.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3.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296BAF3-3A32-9F4D-AC4D-86FC5F744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90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rgbClr val="00386C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en-US" dirty="0"/>
          </a:p>
        </p:txBody>
      </p:sp>
      <p:pic>
        <p:nvPicPr>
          <p:cNvPr id="9" name="Bilde 7">
            <a:extLst>
              <a:ext uri="{FF2B5EF4-FFF2-40B4-BE49-F238E27FC236}">
                <a16:creationId xmlns:a16="http://schemas.microsoft.com/office/drawing/2014/main" id="{5D35F279-6786-8D4B-BBCD-CD9F708B49A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17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37878AE-2291-5A41-B756-47E756B3C7A1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3DB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1585CC-1EE7-BC4D-BB30-7EB785141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800000"/>
            <a:ext cx="10980000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ctr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 dirty="0"/>
              <a:t>Big </a:t>
            </a:r>
            <a:r>
              <a:rPr lang="nb-NO" dirty="0" err="1"/>
              <a:t>text</a:t>
            </a:r>
            <a:endParaRPr lang="en-US" dirty="0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6DA3BF8C-D9A3-DB41-9B39-6383AB84C534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686E6673-18EC-754B-B5A8-84CD049D57B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79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69C73E0-3325-F542-BCD0-2209B974244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3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9D002E-DFA9-D14F-BE17-76F9C6A3E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1800000"/>
            <a:ext cx="10979999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ctr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 dirty="0"/>
              <a:t>Big </a:t>
            </a:r>
            <a:r>
              <a:rPr lang="nb-NO" dirty="0" err="1"/>
              <a:t>text</a:t>
            </a:r>
            <a:endParaRPr lang="en-US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9E9628F1-965B-C447-AFBA-DE1DCB242C05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10BDDC1A-D2EA-CF42-99BB-5A18E62E676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69C73E0-3325-F542-BCD0-2209B974244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2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9D002E-DFA9-D14F-BE17-76F9C6A3E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1800000"/>
            <a:ext cx="10979999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ctr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 dirty="0"/>
              <a:t>Big </a:t>
            </a:r>
            <a:r>
              <a:rPr lang="nb-NO" dirty="0" err="1"/>
              <a:t>text</a:t>
            </a:r>
            <a:endParaRPr lang="en-US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9E9628F1-965B-C447-AFBA-DE1DCB242C05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4491DE4-D76F-8E45-8A3E-153072B682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29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69C73E0-3325-F542-BCD0-2209B974244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8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9D002E-DFA9-D14F-BE17-76F9C6A3E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1800000"/>
            <a:ext cx="10979999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ctr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 dirty="0"/>
              <a:t>Big </a:t>
            </a:r>
            <a:r>
              <a:rPr lang="nb-NO" dirty="0" err="1"/>
              <a:t>text</a:t>
            </a:r>
            <a:endParaRPr lang="en-US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9E9628F1-965B-C447-AFBA-DE1DCB242C05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4C67C0C6-BB7D-104F-B4B0-7D175E2C8E4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37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69C73E0-3325-F542-BCD0-2209B974244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alpha val="7996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9D002E-DFA9-D14F-BE17-76F9C6A3E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1800000"/>
            <a:ext cx="10979999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ctr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 dirty="0"/>
              <a:t>Big </a:t>
            </a:r>
            <a:r>
              <a:rPr lang="nb-NO" dirty="0" err="1"/>
              <a:t>text</a:t>
            </a:r>
            <a:endParaRPr lang="en-US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9E9628F1-965B-C447-AFBA-DE1DCB242C05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1E47E9E5-A035-CF40-B091-0427603131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1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69C73E0-3325-F542-BCD0-2209B974244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3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80A77EC-7849-C34F-A43A-BCE32D6294A3}"/>
              </a:ext>
            </a:extLst>
          </p:cNvPr>
          <p:cNvSpPr txBox="1"/>
          <p:nvPr userDrawn="1"/>
        </p:nvSpPr>
        <p:spPr>
          <a:xfrm>
            <a:off x="2467155" y="5037826"/>
            <a:ext cx="4097547" cy="439948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algn="l"/>
            <a:endParaRPr lang="nb-NO" sz="2000" b="0" i="0" dirty="0">
              <a:solidFill>
                <a:srgbClr val="3DBC38"/>
              </a:solidFill>
              <a:latin typeface="Proxima Nova" panose="02000506030000020004" pitchFamily="2" charset="0"/>
            </a:endParaRP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DD87FF5C-82A3-1A41-AF5D-8007F7640D20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3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4849A5F7-F007-9540-8992-681B2169B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98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en-US" dirty="0"/>
          </a:p>
        </p:txBody>
      </p:sp>
      <p:sp>
        <p:nvSpPr>
          <p:cNvPr id="15" name="Plassholder for tekst 9">
            <a:extLst>
              <a:ext uri="{FF2B5EF4-FFF2-40B4-BE49-F238E27FC236}">
                <a16:creationId xmlns:a16="http://schemas.microsoft.com/office/drawing/2014/main" id="{EAA6E3F3-E038-E140-B243-2A3A6ABAE2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274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rgbClr val="3DBC38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9" name="Bilde 7">
            <a:extLst>
              <a:ext uri="{FF2B5EF4-FFF2-40B4-BE49-F238E27FC236}">
                <a16:creationId xmlns:a16="http://schemas.microsoft.com/office/drawing/2014/main" id="{81EBF1C7-A3FC-4841-98A8-C2C79466E8A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73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18D173C-64DF-1945-A324-DB5C4C0A4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6" b="26"/>
          <a:stretch/>
        </p:blipFill>
        <p:spPr>
          <a:xfrm>
            <a:off x="0" y="3278445"/>
            <a:ext cx="12192000" cy="357955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A9D002E-DFA9-D14F-BE17-76F9C6A3E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1800000"/>
            <a:ext cx="10979999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ctr">
              <a:defRPr sz="4000" b="1" i="0">
                <a:solidFill>
                  <a:schemeClr val="tx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 dirty="0"/>
              <a:t>Big </a:t>
            </a:r>
            <a:r>
              <a:rPr lang="nb-NO" dirty="0" err="1"/>
              <a:t>text</a:t>
            </a:r>
            <a:endParaRPr lang="en-US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9E9628F1-965B-C447-AFBA-DE1DCB242C05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7">
            <a:extLst>
              <a:ext uri="{FF2B5EF4-FFF2-40B4-BE49-F238E27FC236}">
                <a16:creationId xmlns:a16="http://schemas.microsoft.com/office/drawing/2014/main" id="{4EE2B355-110C-A74E-9C4B-D00ACF90BE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98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A69F9529-0256-D348-9B47-CED481BB87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6A255AA-1394-FD47-B4A0-F85C6C2F0D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079999"/>
            <a:ext cx="10080000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l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 dirty="0"/>
              <a:t>Image </a:t>
            </a:r>
            <a:r>
              <a:rPr lang="nb-NO" dirty="0" err="1"/>
              <a:t>title</a:t>
            </a:r>
            <a:endParaRPr lang="en-US" dirty="0"/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70B39944-A2FB-0A47-BCBB-731E1DB7E52A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2C812FB0-B92C-CA41-91D4-868AAAB70D9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52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5555C6-7B8D-0B41-9218-3BDEBA88DC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B8D775A3-85CF-C149-8AA8-9814B16B83C4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E3FAE398-6B53-EF47-91E7-9B93440F9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079999"/>
            <a:ext cx="10080000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l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 dirty="0"/>
              <a:t>Image </a:t>
            </a:r>
            <a:r>
              <a:rPr lang="nb-NO" dirty="0" err="1"/>
              <a:t>title</a:t>
            </a:r>
            <a:endParaRPr lang="en-US" dirty="0"/>
          </a:p>
        </p:txBody>
      </p:sp>
      <p:pic>
        <p:nvPicPr>
          <p:cNvPr id="7" name="Bilde 7">
            <a:extLst>
              <a:ext uri="{FF2B5EF4-FFF2-40B4-BE49-F238E27FC236}">
                <a16:creationId xmlns:a16="http://schemas.microsoft.com/office/drawing/2014/main" id="{F4B0A61D-F34E-6242-B86A-71B5761D638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43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BB40E7A-8998-824D-88DD-FC8EE69085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81EC4F9B-7FC5-7A44-86E8-2C1796A78D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989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6C4112E4-BB77-5C49-B924-0D9F911AB284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E5AD8BCF-2E16-264D-952F-3D3AB98C5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079999"/>
            <a:ext cx="10080000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l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 dirty="0"/>
              <a:t>Image </a:t>
            </a:r>
            <a:r>
              <a:rPr lang="nb-NO" dirty="0" err="1"/>
              <a:t>title</a:t>
            </a:r>
            <a:endParaRPr lang="en-US" dirty="0"/>
          </a:p>
        </p:txBody>
      </p:sp>
      <p:pic>
        <p:nvPicPr>
          <p:cNvPr id="9" name="Bilde 7">
            <a:extLst>
              <a:ext uri="{FF2B5EF4-FFF2-40B4-BE49-F238E27FC236}">
                <a16:creationId xmlns:a16="http://schemas.microsoft.com/office/drawing/2014/main" id="{4BEA1538-1EA8-0F42-9CB1-228D80240D2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52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348A1AC-6B18-8049-A9D7-1D0D32049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AA88A9D-CF82-1143-9D92-B454BCB4F2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989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6C4112E4-BB77-5C49-B924-0D9F911AB284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99D51FE7-91FD-5243-B8CE-2314C9ECD4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079999"/>
            <a:ext cx="10080000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l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 dirty="0"/>
              <a:t>Image </a:t>
            </a:r>
            <a:r>
              <a:rPr lang="nb-NO" dirty="0" err="1"/>
              <a:t>title</a:t>
            </a:r>
            <a:endParaRPr lang="en-US" dirty="0"/>
          </a:p>
        </p:txBody>
      </p:sp>
      <p:pic>
        <p:nvPicPr>
          <p:cNvPr id="9" name="Bilde 7">
            <a:extLst>
              <a:ext uri="{FF2B5EF4-FFF2-40B4-BE49-F238E27FC236}">
                <a16:creationId xmlns:a16="http://schemas.microsoft.com/office/drawing/2014/main" id="{DFCADA7A-0875-0A4C-92F0-0F478FE338A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35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348A1AC-6B18-8049-A9D7-1D0D32049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AA88A9D-CF82-1143-9D92-B454BCB4F2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989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6C4112E4-BB77-5C49-B924-0D9F911AB284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63A01F9-D4FE-A448-8694-33F2E04AE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079999"/>
            <a:ext cx="10080000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l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 dirty="0"/>
              <a:t>Image </a:t>
            </a:r>
            <a:r>
              <a:rPr lang="nb-NO" dirty="0" err="1"/>
              <a:t>title</a:t>
            </a:r>
            <a:endParaRPr lang="en-US" dirty="0"/>
          </a:p>
        </p:txBody>
      </p:sp>
      <p:pic>
        <p:nvPicPr>
          <p:cNvPr id="9" name="Bilde 7">
            <a:extLst>
              <a:ext uri="{FF2B5EF4-FFF2-40B4-BE49-F238E27FC236}">
                <a16:creationId xmlns:a16="http://schemas.microsoft.com/office/drawing/2014/main" id="{6830CBC4-749E-5240-830C-83F8CE2CA7D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01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348A1AC-6B18-8049-A9D7-1D0D32049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AA88A9D-CF82-1143-9D92-B454BCB4F2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86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6C4112E4-BB77-5C49-B924-0D9F911AB284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8C2E2F8-2C2E-2C42-AB31-7BD1D0566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079999"/>
            <a:ext cx="10080000" cy="55399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l"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b-NO" dirty="0"/>
              <a:t>Image </a:t>
            </a:r>
            <a:r>
              <a:rPr lang="nb-NO" dirty="0" err="1"/>
              <a:t>title</a:t>
            </a:r>
            <a:endParaRPr lang="en-US" dirty="0"/>
          </a:p>
        </p:txBody>
      </p:sp>
      <p:pic>
        <p:nvPicPr>
          <p:cNvPr id="9" name="Bilde 7">
            <a:extLst>
              <a:ext uri="{FF2B5EF4-FFF2-40B4-BE49-F238E27FC236}">
                <a16:creationId xmlns:a16="http://schemas.microsoft.com/office/drawing/2014/main" id="{62A269B3-01E2-F648-B228-50CDA9F326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7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69C73E0-3325-F542-BCD0-2209B97424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C5BF0A3-E4AC-DB4B-8386-212D29DE22F0}"/>
              </a:ext>
            </a:extLst>
          </p:cNvPr>
          <p:cNvSpPr/>
          <p:nvPr userDrawn="1"/>
        </p:nvSpPr>
        <p:spPr>
          <a:xfrm>
            <a:off x="0" y="3121223"/>
            <a:ext cx="121920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4000" b="1" i="0" dirty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rPr>
              <a:t>Ready today for the railways of tomorrow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AD866413-7E2D-894F-B4EE-2C5DBD7C1F70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88C13C0C-B684-8B4B-8B6E-732066C6A66E}"/>
              </a:ext>
            </a:extLst>
          </p:cNvPr>
          <p:cNvSpPr/>
          <p:nvPr userDrawn="1"/>
        </p:nvSpPr>
        <p:spPr>
          <a:xfrm>
            <a:off x="0" y="3865885"/>
            <a:ext cx="12192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0" i="0" dirty="0" err="1">
                <a:solidFill>
                  <a:schemeClr val="bg1"/>
                </a:solidFill>
                <a:latin typeface="Proxima Nova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rPr>
              <a:t>eress.eu</a:t>
            </a:r>
            <a:endParaRPr lang="en-US" sz="2000" b="0" i="0" dirty="0">
              <a:solidFill>
                <a:schemeClr val="bg1"/>
              </a:solidFill>
              <a:latin typeface="Proxima Nova" panose="02000506030000020004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Bilde 7">
            <a:extLst>
              <a:ext uri="{FF2B5EF4-FFF2-40B4-BE49-F238E27FC236}">
                <a16:creationId xmlns:a16="http://schemas.microsoft.com/office/drawing/2014/main" id="{F2C28A93-C7F6-0B4C-9E38-1061F7E0F2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8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69C73E0-3325-F542-BCD0-2209B974244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3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9" name="Grafika 3">
            <a:extLst>
              <a:ext uri="{FF2B5EF4-FFF2-40B4-BE49-F238E27FC236}">
                <a16:creationId xmlns:a16="http://schemas.microsoft.com/office/drawing/2014/main" id="{F944ED7B-24CE-5940-A31B-832BF1DA84BF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5457" t="4381" r="-42959" b="-23011"/>
          <a:stretch/>
        </p:blipFill>
        <p:spPr>
          <a:xfrm>
            <a:off x="6638109" y="294574"/>
            <a:ext cx="7963782" cy="6235044"/>
          </a:xfrm>
          <a:prstGeom prst="ellipse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80A77EC-7849-C34F-A43A-BCE32D6294A3}"/>
              </a:ext>
            </a:extLst>
          </p:cNvPr>
          <p:cNvSpPr txBox="1"/>
          <p:nvPr userDrawn="1"/>
        </p:nvSpPr>
        <p:spPr>
          <a:xfrm>
            <a:off x="2467155" y="5037826"/>
            <a:ext cx="4097547" cy="439948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algn="l"/>
            <a:endParaRPr lang="nb-NO" sz="2000" b="0" i="0" dirty="0">
              <a:solidFill>
                <a:srgbClr val="3DBC38"/>
              </a:solidFill>
              <a:latin typeface="Proxima Nova" panose="02000506030000020004" pitchFamily="2" charset="0"/>
            </a:endParaRP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3A5310D3-2236-AE46-97BB-D00A5294AEDA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019959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83C39553-A8D4-2044-B56D-20BBAD554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98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en-US" dirty="0"/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DA6182CB-6C74-0641-AC81-17EBD4F803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274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rgbClr val="3DBC38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10" name="Bilde 7">
            <a:extLst>
              <a:ext uri="{FF2B5EF4-FFF2-40B4-BE49-F238E27FC236}">
                <a16:creationId xmlns:a16="http://schemas.microsoft.com/office/drawing/2014/main" id="{029324F4-1C62-3646-88A9-0E3E03515E6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4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8D9D21B9-0686-664F-8BA3-7B5DA5F83A2B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9174733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e 1">
            <a:extLst>
              <a:ext uri="{FF2B5EF4-FFF2-40B4-BE49-F238E27FC236}">
                <a16:creationId xmlns:a16="http://schemas.microsoft.com/office/drawing/2014/main" id="{9DDF5047-9F34-D341-9C86-3D3437110B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847" t="-2480" r="-13811" b="-19083"/>
          <a:stretch/>
        </p:blipFill>
        <p:spPr>
          <a:xfrm>
            <a:off x="6267833" y="-325255"/>
            <a:ext cx="8143682" cy="7793874"/>
          </a:xfrm>
          <a:prstGeom prst="ellipse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80A77EC-7849-C34F-A43A-BCE32D6294A3}"/>
              </a:ext>
            </a:extLst>
          </p:cNvPr>
          <p:cNvSpPr txBox="1"/>
          <p:nvPr userDrawn="1"/>
        </p:nvSpPr>
        <p:spPr>
          <a:xfrm>
            <a:off x="2467155" y="5037826"/>
            <a:ext cx="4097547" cy="439948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algn="l"/>
            <a:endParaRPr lang="nb-NO" sz="2000" b="0" i="0" dirty="0">
              <a:solidFill>
                <a:srgbClr val="3DBC38"/>
              </a:solidFill>
              <a:latin typeface="Proxima Nova" panose="02000506030000020004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52B2BC-1520-4740-B8E6-B254E154E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98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rgbClr val="00386C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en-US" dirty="0"/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7B057A54-655C-714B-A403-ABD61BA6EC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274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rgbClr val="3DBC38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13" name="Bilde 7">
            <a:extLst>
              <a:ext uri="{FF2B5EF4-FFF2-40B4-BE49-F238E27FC236}">
                <a16:creationId xmlns:a16="http://schemas.microsoft.com/office/drawing/2014/main" id="{4CA1B994-5160-DC47-B6BF-8AE2E6AEBFD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8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with im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EE85F6C-3713-5747-B043-703726E6F1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B8EA377D-FFD0-E242-9343-0B2945DB77E4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58222006-3F72-3943-B608-1FAB75057C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90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en-US" dirty="0"/>
          </a:p>
        </p:txBody>
      </p:sp>
      <p:sp>
        <p:nvSpPr>
          <p:cNvPr id="9" name="Plassholder for tekst 9">
            <a:extLst>
              <a:ext uri="{FF2B5EF4-FFF2-40B4-BE49-F238E27FC236}">
                <a16:creationId xmlns:a16="http://schemas.microsoft.com/office/drawing/2014/main" id="{F0543D64-C64D-C140-BC5C-885312DC66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66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10" name="Bilde 7">
            <a:extLst>
              <a:ext uri="{FF2B5EF4-FFF2-40B4-BE49-F238E27FC236}">
                <a16:creationId xmlns:a16="http://schemas.microsoft.com/office/drawing/2014/main" id="{271DF7CC-34B3-FC43-971A-C053826DA06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0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with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D353B49-40CF-6640-AFDD-822DB248A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183A4AB9-17AC-364A-9C3F-41EF250F4E30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AACF500-9C13-3544-95E8-8BED2E77B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90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en-US" dirty="0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27A3CFA0-846C-7346-BA64-C38F6CFCAC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66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9" name="Bilde 7">
            <a:extLst>
              <a:ext uri="{FF2B5EF4-FFF2-40B4-BE49-F238E27FC236}">
                <a16:creationId xmlns:a16="http://schemas.microsoft.com/office/drawing/2014/main" id="{57066EA2-FC84-DB4A-943D-CFE312443EF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3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with im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F2512FD-36CF-EC4C-A8B5-4D8A57765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EB2A73F1-097C-7C46-BB25-97D94C5BD399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551DD14-4C09-5846-93E1-ACCFC0902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98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rgbClr val="00386C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en-US" dirty="0"/>
          </a:p>
        </p:txBody>
      </p:sp>
      <p:sp>
        <p:nvSpPr>
          <p:cNvPr id="9" name="Plassholder for tekst 9">
            <a:extLst>
              <a:ext uri="{FF2B5EF4-FFF2-40B4-BE49-F238E27FC236}">
                <a16:creationId xmlns:a16="http://schemas.microsoft.com/office/drawing/2014/main" id="{ACB28080-C89B-614D-B4B8-E84A1FC12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274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rgbClr val="00386C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10" name="Bilde 7">
            <a:extLst>
              <a:ext uri="{FF2B5EF4-FFF2-40B4-BE49-F238E27FC236}">
                <a16:creationId xmlns:a16="http://schemas.microsoft.com/office/drawing/2014/main" id="{20029BF5-D777-8B42-9F0B-702CFDCF2D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5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with imag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F2512FD-36CF-EC4C-A8B5-4D8A57765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EB2A73F1-097C-7C46-BB25-97D94C5BD399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1E5CEC76-ED2B-4B4F-BB0F-C9D4AAFAC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90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rgbClr val="00386C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en-US" dirty="0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727CE9A2-6B7C-D649-93B0-453E477A70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66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rgbClr val="3DBC38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426CAF9-2303-6E46-B335-3E106A93063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8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with image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F2512FD-36CF-EC4C-A8B5-4D8A57765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EB2A73F1-097C-7C46-BB25-97D94C5BD399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EB765896-9B00-8A46-AD8D-051C9182A5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90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rgbClr val="00386C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en-US" dirty="0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DCD4C1BB-ED37-434F-BCB0-FEC7C0957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663502"/>
            <a:ext cx="1008000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2000">
                <a:solidFill>
                  <a:srgbClr val="3DBC38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FA0172-982F-6040-B18B-560721777AE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3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60C6C5-8D58-4C30-BA63-DBD120B6B85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1030288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CF02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C2 - Restricted use </a:t>
            </a:r>
          </a:p>
        </p:txBody>
      </p:sp>
    </p:spTree>
    <p:extLst>
      <p:ext uri="{BB962C8B-B14F-4D97-AF65-F5344CB8AC3E}">
        <p14:creationId xmlns:p14="http://schemas.microsoft.com/office/powerpoint/2010/main" val="271204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9" r:id="rId3"/>
    <p:sldLayoutId id="2147483674" r:id="rId4"/>
    <p:sldLayoutId id="2147483673" r:id="rId5"/>
    <p:sldLayoutId id="2147483679" r:id="rId6"/>
    <p:sldLayoutId id="2147483681" r:id="rId7"/>
    <p:sldLayoutId id="2147483682" r:id="rId8"/>
    <p:sldLayoutId id="2147483683" r:id="rId9"/>
    <p:sldLayoutId id="2147483666" r:id="rId10"/>
    <p:sldLayoutId id="2147483663" r:id="rId11"/>
    <p:sldLayoutId id="2147483661" r:id="rId12"/>
    <p:sldLayoutId id="2147483664" r:id="rId13"/>
    <p:sldLayoutId id="2147483662" r:id="rId14"/>
    <p:sldLayoutId id="2147483655" r:id="rId15"/>
    <p:sldLayoutId id="2147483657" r:id="rId16"/>
    <p:sldLayoutId id="2147483677" r:id="rId17"/>
    <p:sldLayoutId id="2147483678" r:id="rId18"/>
    <p:sldLayoutId id="2147483670" r:id="rId19"/>
    <p:sldLayoutId id="2147483671" r:id="rId20"/>
    <p:sldLayoutId id="2147483659" r:id="rId21"/>
    <p:sldLayoutId id="2147483676" r:id="rId22"/>
    <p:sldLayoutId id="2147483656" r:id="rId23"/>
    <p:sldLayoutId id="2147483668" r:id="rId24"/>
    <p:sldLayoutId id="2147483684" r:id="rId25"/>
    <p:sldLayoutId id="2147483685" r:id="rId26"/>
    <p:sldLayoutId id="214748366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1556BC-5220-5746-984A-683E42CC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Erex MaDaS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8C3B8F1-6308-A04A-9833-E989D049C8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A Masterdata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72176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8113D9-1B29-3C51-C705-D05CD34A9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Interoperability</a:t>
            </a:r>
            <a:r>
              <a:rPr lang="nb-NO" dirty="0"/>
              <a:t> </a:t>
            </a:r>
            <a:r>
              <a:rPr lang="nb-NO" dirty="0" err="1"/>
              <a:t>functions</a:t>
            </a:r>
            <a:r>
              <a:rPr lang="nb-NO" dirty="0"/>
              <a:t> – make </a:t>
            </a:r>
            <a:r>
              <a:rPr lang="nb-NO" dirty="0" err="1"/>
              <a:t>documentation</a:t>
            </a:r>
            <a:r>
              <a:rPr lang="nb-NO" dirty="0"/>
              <a:t> </a:t>
            </a:r>
            <a:r>
              <a:rPr lang="nb-NO" dirty="0" err="1"/>
              <a:t>available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</a:t>
            </a:r>
            <a:r>
              <a:rPr lang="nb-NO" dirty="0" err="1"/>
              <a:t>Infrastructure</a:t>
            </a:r>
            <a:r>
              <a:rPr lang="nb-NO" dirty="0"/>
              <a:t> Managers</a:t>
            </a:r>
            <a:endParaRPr lang="en-US" dirty="0"/>
          </a:p>
          <a:p>
            <a:pPr marL="343800" indent="-342900">
              <a:buFont typeface="Arial" panose="020B0604020202020204" pitchFamily="34" charset="0"/>
              <a:buChar char="•"/>
            </a:pPr>
            <a:r>
              <a:rPr lang="en-US" dirty="0"/>
              <a:t>Such as Type test-, routine installation test- and conformity assessment documentation</a:t>
            </a:r>
          </a:p>
          <a:p>
            <a:r>
              <a:rPr lang="en-US" dirty="0"/>
              <a:t>Collaboration with Vehicle Keepers and Railway Undertakings.</a:t>
            </a:r>
          </a:p>
          <a:p>
            <a:r>
              <a:rPr lang="en-US" dirty="0"/>
              <a:t>Developments are dependent on discussions in UIC IRS 90930 </a:t>
            </a:r>
            <a:r>
              <a:rPr lang="en-US"/>
              <a:t>Working Group.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9C18AD-C8EC-68B8-000C-8FC5947D3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Further</a:t>
            </a:r>
            <a:r>
              <a:rPr lang="nb-NO" dirty="0"/>
              <a:t> </a:t>
            </a:r>
            <a:r>
              <a:rPr lang="nb-NO" dirty="0" err="1"/>
              <a:t>developments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3C967-C327-C3E1-1B89-6C8063FE3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11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E760D0-EF7D-2644-292A-CB85463D9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History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D0935D-8EC1-BA66-0E60-297A2A4F82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2338" y="3054751"/>
            <a:ext cx="3926493" cy="1269251"/>
          </a:xfrm>
        </p:spPr>
        <p:txBody>
          <a:bodyPr/>
          <a:lstStyle/>
          <a:p>
            <a:r>
              <a:rPr lang="nb-NO" dirty="0"/>
              <a:t>In </a:t>
            </a:r>
            <a:r>
              <a:rPr lang="nb-NO" dirty="0" err="1"/>
              <a:t>recent</a:t>
            </a:r>
            <a:r>
              <a:rPr lang="nb-NO" dirty="0"/>
              <a:t> </a:t>
            </a:r>
            <a:r>
              <a:rPr lang="nb-NO" dirty="0" err="1"/>
              <a:t>years</a:t>
            </a:r>
            <a:r>
              <a:rPr lang="nb-NO" dirty="0"/>
              <a:t> UIC IRS 90930 </a:t>
            </a:r>
            <a:r>
              <a:rPr lang="nb-NO" dirty="0" err="1"/>
              <a:t>Working</a:t>
            </a:r>
            <a:r>
              <a:rPr lang="nb-NO" dirty="0"/>
              <a:t> Group has </a:t>
            </a:r>
            <a:r>
              <a:rPr lang="nb-NO" dirty="0" err="1"/>
              <a:t>had</a:t>
            </a:r>
            <a:r>
              <a:rPr lang="nb-NO" dirty="0"/>
              <a:t> a lot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discussions</a:t>
            </a:r>
            <a:r>
              <a:rPr lang="nb-NO" dirty="0"/>
              <a:t> </a:t>
            </a:r>
            <a:r>
              <a:rPr lang="nb-NO" dirty="0" err="1"/>
              <a:t>surounding</a:t>
            </a:r>
            <a:r>
              <a:rPr lang="nb-NO" dirty="0"/>
              <a:t> Masterdata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0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E4CAE1-BA22-693D-0BA0-73D040C174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847536-0DBF-0633-D89E-325B695BA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Masterdata as </a:t>
            </a:r>
            <a:r>
              <a:rPr lang="nb-NO" dirty="0" err="1"/>
              <a:t>defined</a:t>
            </a:r>
            <a:r>
              <a:rPr lang="nb-NO" dirty="0"/>
              <a:t> by UIC IRS 90930:</a:t>
            </a:r>
          </a:p>
          <a:p>
            <a:endParaRPr lang="nb-NO" dirty="0"/>
          </a:p>
          <a:p>
            <a:r>
              <a:rPr lang="nb-NO" dirty="0" err="1"/>
              <a:t>Categorical</a:t>
            </a:r>
            <a:r>
              <a:rPr lang="nb-NO" dirty="0"/>
              <a:t> data.</a:t>
            </a:r>
          </a:p>
          <a:p>
            <a:r>
              <a:rPr lang="nb-NO" dirty="0"/>
              <a:t>For </a:t>
            </a:r>
            <a:r>
              <a:rPr lang="nb-NO" dirty="0" err="1"/>
              <a:t>our</a:t>
            </a:r>
            <a:r>
              <a:rPr lang="nb-NO" dirty="0"/>
              <a:t> purposes: Information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electrical</a:t>
            </a:r>
            <a:r>
              <a:rPr lang="nb-NO" dirty="0"/>
              <a:t> </a:t>
            </a:r>
            <a:r>
              <a:rPr lang="nb-NO" dirty="0" err="1">
                <a:solidFill>
                  <a:schemeClr val="accent6"/>
                </a:solidFill>
              </a:rPr>
              <a:t>Traction</a:t>
            </a:r>
            <a:r>
              <a:rPr lang="nb-NO" dirty="0">
                <a:solidFill>
                  <a:schemeClr val="accent6"/>
                </a:solidFill>
              </a:rPr>
              <a:t> Units </a:t>
            </a:r>
            <a:r>
              <a:rPr lang="nb-NO" dirty="0"/>
              <a:t>and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>
                <a:solidFill>
                  <a:schemeClr val="accent6"/>
                </a:solidFill>
              </a:rPr>
              <a:t>Consumption</a:t>
            </a:r>
            <a:r>
              <a:rPr lang="nb-NO" dirty="0">
                <a:solidFill>
                  <a:schemeClr val="accent6"/>
                </a:solidFill>
              </a:rPr>
              <a:t> Points.</a:t>
            </a:r>
          </a:p>
          <a:p>
            <a:endParaRPr lang="en-US" dirty="0"/>
          </a:p>
          <a:p>
            <a:r>
              <a:rPr lang="en-US" dirty="0"/>
              <a:t>Masterdata is needed as a base, to receive metered energy from Consumption Points into Exchange- and Settlement systems.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32E816-88B9-ACFA-9530-97B2F4FA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is Masterdata?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6EF716-4BB8-08DA-9B72-ACDA34AFB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173" y="591184"/>
            <a:ext cx="6137097" cy="618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9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8752FD9-4979-CB75-21C4-2FD42F8D1675}"/>
              </a:ext>
            </a:extLst>
          </p:cNvPr>
          <p:cNvGrpSpPr/>
          <p:nvPr/>
        </p:nvGrpSpPr>
        <p:grpSpPr>
          <a:xfrm>
            <a:off x="4126581" y="2805374"/>
            <a:ext cx="3291839" cy="2980800"/>
            <a:chOff x="3923798" y="2805375"/>
            <a:chExt cx="3291839" cy="29808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0D4A7B-B735-B27E-3337-1EC7C5223BAB}"/>
                </a:ext>
              </a:extLst>
            </p:cNvPr>
            <p:cNvSpPr/>
            <p:nvPr/>
          </p:nvSpPr>
          <p:spPr>
            <a:xfrm>
              <a:off x="3923798" y="2805375"/>
              <a:ext cx="3291839" cy="2980800"/>
            </a:xfrm>
            <a:prstGeom prst="rect">
              <a:avLst/>
            </a:prstGeom>
            <a:solidFill>
              <a:srgbClr val="5BBA4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6A9E455-CD40-2658-0984-C1A299755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58" t="1839" b="4322"/>
            <a:stretch>
              <a:fillRect/>
            </a:stretch>
          </p:blipFill>
          <p:spPr>
            <a:xfrm>
              <a:off x="4078622" y="3429000"/>
              <a:ext cx="3002755" cy="134698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1E5B482-C7AF-6BD5-A813-146548B8C9B0}"/>
                </a:ext>
              </a:extLst>
            </p:cNvPr>
            <p:cNvSpPr txBox="1"/>
            <p:nvPr/>
          </p:nvSpPr>
          <p:spPr>
            <a:xfrm>
              <a:off x="4078621" y="4295774"/>
              <a:ext cx="3002755" cy="480211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rmAutofit/>
            </a:bodyPr>
            <a:lstStyle/>
            <a:p>
              <a:pPr algn="ctr"/>
              <a:r>
                <a:rPr lang="nb-NO" sz="2000" b="0" i="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Exchange</a:t>
              </a:r>
              <a:endParaRPr lang="en-US" sz="2000" b="0" i="0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77C3A0E1-944C-75C3-6207-7BBD4872B033}"/>
              </a:ext>
            </a:extLst>
          </p:cNvPr>
          <p:cNvSpPr/>
          <p:nvPr/>
        </p:nvSpPr>
        <p:spPr>
          <a:xfrm>
            <a:off x="5537743" y="-81489"/>
            <a:ext cx="7692481" cy="7648575"/>
          </a:xfrm>
          <a:prstGeom prst="star5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E6CBED-E75B-AC1C-698A-889288367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 </a:t>
            </a:r>
            <a:r>
              <a:rPr lang="nb-NO" dirty="0" err="1"/>
              <a:t>new</a:t>
            </a:r>
            <a:r>
              <a:rPr lang="nb-NO" dirty="0"/>
              <a:t> service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4687A-AEEF-3EA6-16D4-C84790B9F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4804438-2233-1197-A9EE-DC1E80474A93}"/>
              </a:ext>
            </a:extLst>
          </p:cNvPr>
          <p:cNvGrpSpPr/>
          <p:nvPr/>
        </p:nvGrpSpPr>
        <p:grpSpPr>
          <a:xfrm>
            <a:off x="540000" y="2805375"/>
            <a:ext cx="3291839" cy="2980800"/>
            <a:chOff x="540000" y="2805375"/>
            <a:chExt cx="3291839" cy="29808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E69983-75D7-8B7A-EE5B-512EACF82341}"/>
                </a:ext>
              </a:extLst>
            </p:cNvPr>
            <p:cNvSpPr/>
            <p:nvPr/>
          </p:nvSpPr>
          <p:spPr>
            <a:xfrm>
              <a:off x="540000" y="2805375"/>
              <a:ext cx="3291839" cy="2980800"/>
            </a:xfrm>
            <a:prstGeom prst="rect">
              <a:avLst/>
            </a:prstGeom>
            <a:solidFill>
              <a:srgbClr val="1236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3AF1973-06B1-AECF-E654-C0C1ACB4D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182" y="3429000"/>
              <a:ext cx="2979020" cy="134698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D1F1BC-C4F0-593A-BFC7-64FD9DF7E3E5}"/>
                </a:ext>
              </a:extLst>
            </p:cNvPr>
            <p:cNvSpPr txBox="1"/>
            <p:nvPr/>
          </p:nvSpPr>
          <p:spPr>
            <a:xfrm>
              <a:off x="692182" y="4295775"/>
              <a:ext cx="2979020" cy="480211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rmAutofit/>
            </a:bodyPr>
            <a:lstStyle/>
            <a:p>
              <a:pPr algn="ctr"/>
              <a:r>
                <a:rPr lang="nb-NO" sz="2000" b="0" i="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Settlement</a:t>
              </a:r>
              <a:endParaRPr lang="en-US" sz="2000" b="0" i="0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92319B-D418-E93D-BEFA-84D29566ACF5}"/>
              </a:ext>
            </a:extLst>
          </p:cNvPr>
          <p:cNvGrpSpPr/>
          <p:nvPr/>
        </p:nvGrpSpPr>
        <p:grpSpPr>
          <a:xfrm>
            <a:off x="7713162" y="2805374"/>
            <a:ext cx="3291839" cy="2980800"/>
            <a:chOff x="7713162" y="2805374"/>
            <a:chExt cx="3291839" cy="29808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59C115-19DF-B7A4-71D4-3D07F65C1013}"/>
                </a:ext>
              </a:extLst>
            </p:cNvPr>
            <p:cNvSpPr/>
            <p:nvPr/>
          </p:nvSpPr>
          <p:spPr>
            <a:xfrm>
              <a:off x="7713162" y="2805374"/>
              <a:ext cx="3291839" cy="2980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43593DB-A51D-8208-D826-BC2A4D835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3410"/>
            <a:stretch>
              <a:fillRect/>
            </a:stretch>
          </p:blipFill>
          <p:spPr>
            <a:xfrm>
              <a:off x="7869572" y="3392132"/>
              <a:ext cx="2979020" cy="142072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142AA3-AE92-5A35-8EF8-CE8E3F0D8C1E}"/>
                </a:ext>
              </a:extLst>
            </p:cNvPr>
            <p:cNvSpPr txBox="1"/>
            <p:nvPr/>
          </p:nvSpPr>
          <p:spPr>
            <a:xfrm>
              <a:off x="7869572" y="4339384"/>
              <a:ext cx="2979020" cy="473470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rmAutofit/>
            </a:bodyPr>
            <a:lstStyle/>
            <a:p>
              <a:pPr algn="ctr"/>
              <a:r>
                <a:rPr lang="nb-NO" sz="2000" b="0" i="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Masterdata</a:t>
              </a:r>
              <a:endParaRPr lang="en-US" sz="2000" b="0" i="0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928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11ACA-77CB-A429-7EC3-DB5414A3D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">
            <a:extLst>
              <a:ext uri="{FF2B5EF4-FFF2-40B4-BE49-F238E27FC236}">
                <a16:creationId xmlns:a16="http://schemas.microsoft.com/office/drawing/2014/main" id="{4A5B7A17-4438-79C2-6461-4E1CA6E0CA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847" t="-2480" r="-13811" b="-19083"/>
          <a:stretch/>
        </p:blipFill>
        <p:spPr>
          <a:xfrm>
            <a:off x="5616607" y="454929"/>
            <a:ext cx="6981793" cy="6681893"/>
          </a:xfrm>
          <a:prstGeom prst="ellipse">
            <a:avLst/>
          </a:prstGeom>
        </p:spPr>
      </p:pic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E1134FF-6E58-B105-5EF4-E301D9B08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C81DB45-BF1E-6FD1-200E-2F67A9E0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Vision</a:t>
            </a: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9F6E4952-4397-774C-BD5F-319049D33119}"/>
              </a:ext>
            </a:extLst>
          </p:cNvPr>
          <p:cNvSpPr/>
          <p:nvPr/>
        </p:nvSpPr>
        <p:spPr>
          <a:xfrm>
            <a:off x="592937" y="1453997"/>
            <a:ext cx="6058120" cy="3397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00">
              <a:spcBef>
                <a:spcPts val="1000"/>
              </a:spcBef>
              <a:spcAft>
                <a:spcPts val="600"/>
              </a:spcAft>
              <a:buClr>
                <a:srgbClr val="3DBC38"/>
              </a:buClr>
              <a:buSzPct val="100000"/>
            </a:pPr>
            <a:endParaRPr lang="nb-NO" b="1" dirty="0"/>
          </a:p>
          <a:p>
            <a:pPr marL="286650" indent="-285750">
              <a:spcBef>
                <a:spcPts val="1000"/>
              </a:spcBef>
              <a:spcAft>
                <a:spcPts val="600"/>
              </a:spcAft>
              <a:buClr>
                <a:srgbClr val="3DBC38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Establish a single, reliable source for </a:t>
            </a:r>
            <a:r>
              <a:rPr lang="en-GB" kern="100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masterdata</a:t>
            </a:r>
            <a:r>
              <a:rPr lang="en-GB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in Europe for all traction units that use electricity</a:t>
            </a:r>
          </a:p>
          <a:p>
            <a:pPr marL="286650" indent="-285750">
              <a:spcBef>
                <a:spcPts val="1000"/>
              </a:spcBef>
              <a:spcAft>
                <a:spcPts val="600"/>
              </a:spcAft>
              <a:buClr>
                <a:srgbClr val="3DBC3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100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MaDaS</a:t>
            </a:r>
            <a:r>
              <a:rPr lang="en-US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will offer a solution for both, existing </a:t>
            </a:r>
            <a:r>
              <a:rPr lang="en-US" kern="100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Erex</a:t>
            </a:r>
            <a:r>
              <a:rPr lang="en-US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partners and external </a:t>
            </a:r>
            <a:r>
              <a:rPr lang="en-US" kern="100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masterdata</a:t>
            </a:r>
            <a:r>
              <a:rPr lang="en-US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stakeholders.</a:t>
            </a:r>
            <a:endParaRPr lang="en-GB" kern="1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6650" indent="-285750">
              <a:spcBef>
                <a:spcPts val="1000"/>
              </a:spcBef>
              <a:spcAft>
                <a:spcPts val="600"/>
              </a:spcAft>
              <a:buClr>
                <a:srgbClr val="3DBC38"/>
              </a:buClr>
              <a:buSzPct val="100000"/>
              <a:buFont typeface="Arial" panose="020B0604020202020204" pitchFamily="34" charset="0"/>
              <a:buChar char="•"/>
            </a:pPr>
            <a:r>
              <a:rPr lang="nb-NO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lang="nb-NO" kern="100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ambition</a:t>
            </a:r>
            <a:r>
              <a:rPr lang="nb-NO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is to be the  most reliable and updated source of masterdata for Infrastructure Managers, RUs and Vehicle Keepers in Europe.</a:t>
            </a:r>
          </a:p>
        </p:txBody>
      </p:sp>
      <p:sp>
        <p:nvSpPr>
          <p:cNvPr id="5" name="Oval 9">
            <a:extLst>
              <a:ext uri="{FF2B5EF4-FFF2-40B4-BE49-F238E27FC236}">
                <a16:creationId xmlns:a16="http://schemas.microsoft.com/office/drawing/2014/main" id="{14E02855-5226-3D7B-ED96-AAEC60F62F52}"/>
              </a:ext>
            </a:extLst>
          </p:cNvPr>
          <p:cNvSpPr/>
          <p:nvPr/>
        </p:nvSpPr>
        <p:spPr>
          <a:xfrm>
            <a:off x="8292290" y="3298571"/>
            <a:ext cx="2056454" cy="1882066"/>
          </a:xfrm>
          <a:prstGeom prst="ellipse">
            <a:avLst/>
          </a:prstGeom>
          <a:solidFill>
            <a:srgbClr val="00386C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4" descr="Database with solid fill">
            <a:extLst>
              <a:ext uri="{FF2B5EF4-FFF2-40B4-BE49-F238E27FC236}">
                <a16:creationId xmlns:a16="http://schemas.microsoft.com/office/drawing/2014/main" id="{E3AD8B6A-D696-E12B-E7F1-1A1BE00361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3399" y="3431206"/>
            <a:ext cx="1543851" cy="154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4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4C845-F860-D737-509C-68B2DF754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43B25D8-35B8-A200-0AA3-D7A0B1E3E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6C346E1-4038-934F-68AF-3C66664FE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Goals</a:t>
            </a: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0E295B56-616D-42BB-B8AC-3BD0F568D375}"/>
              </a:ext>
            </a:extLst>
          </p:cNvPr>
          <p:cNvSpPr/>
          <p:nvPr/>
        </p:nvSpPr>
        <p:spPr>
          <a:xfrm>
            <a:off x="592936" y="1453998"/>
            <a:ext cx="10176663" cy="44564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6650" indent="-285750">
              <a:spcBef>
                <a:spcPts val="1000"/>
              </a:spcBef>
              <a:spcAft>
                <a:spcPts val="600"/>
              </a:spcAft>
              <a:buClr>
                <a:srgbClr val="3DBC38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Avoid double work and non-consistent </a:t>
            </a:r>
            <a:r>
              <a:rPr lang="en-GB" kern="100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masterdata</a:t>
            </a:r>
            <a:r>
              <a:rPr lang="en-GB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across borders in Europe </a:t>
            </a:r>
            <a:endParaRPr lang="en-US" kern="1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6650" indent="-285750">
              <a:spcBef>
                <a:spcPts val="1000"/>
              </a:spcBef>
              <a:spcAft>
                <a:spcPts val="600"/>
              </a:spcAft>
              <a:buClr>
                <a:srgbClr val="3DBC3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Secure higher data quality, confidentiality, integrity and availability</a:t>
            </a:r>
          </a:p>
          <a:p>
            <a:pPr marL="286650" indent="-285750">
              <a:spcBef>
                <a:spcPts val="1000"/>
              </a:spcBef>
              <a:spcAft>
                <a:spcPts val="600"/>
              </a:spcAft>
              <a:buClr>
                <a:srgbClr val="3DBC3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Overall cost reduction for all parties involved – one solution instead of many</a:t>
            </a:r>
          </a:p>
          <a:p>
            <a:pPr marL="286650" indent="-285750">
              <a:spcBef>
                <a:spcPts val="1000"/>
              </a:spcBef>
              <a:spcAft>
                <a:spcPts val="600"/>
              </a:spcAft>
              <a:buClr>
                <a:srgbClr val="3DBC3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Collaborate to create a European hub, that would be beneficial for all existing and future parties involved 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BE74B8F-F69E-D345-F596-D23FAE3AB94B}"/>
              </a:ext>
            </a:extLst>
          </p:cNvPr>
          <p:cNvSpPr txBox="1"/>
          <p:nvPr/>
        </p:nvSpPr>
        <p:spPr>
          <a:xfrm>
            <a:off x="540000" y="1823330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0"/>
            <a:r>
              <a:rPr lang="en-GB" sz="1800" b="1" dirty="0">
                <a:solidFill>
                  <a:schemeClr val="tx1"/>
                </a:solidFill>
              </a:rPr>
              <a:t>What do we want to achieve?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79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86C15-BCA7-A067-0DBE-3D108249C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E0A79DA-A77A-BFD1-980B-101B79DE9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230E682-1045-3A77-71EB-6056902D3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Benefits</a:t>
            </a: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4AB086E9-DBE4-5B55-E944-1070F1AF7146}"/>
              </a:ext>
            </a:extLst>
          </p:cNvPr>
          <p:cNvSpPr/>
          <p:nvPr/>
        </p:nvSpPr>
        <p:spPr>
          <a:xfrm>
            <a:off x="592936" y="1453998"/>
            <a:ext cx="11059064" cy="44564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00"/>
            <a:r>
              <a:rPr lang="en-GB" sz="2400" b="1" dirty="0">
                <a:solidFill>
                  <a:schemeClr val="tx1"/>
                </a:solidFill>
              </a:rPr>
              <a:t>Why do you need </a:t>
            </a:r>
            <a:r>
              <a:rPr lang="en-GB" sz="2400" b="1" dirty="0" err="1">
                <a:solidFill>
                  <a:schemeClr val="tx1"/>
                </a:solidFill>
              </a:rPr>
              <a:t>MaDas</a:t>
            </a:r>
            <a:r>
              <a:rPr lang="en-GB" sz="2400" b="1" dirty="0">
                <a:solidFill>
                  <a:schemeClr val="tx1"/>
                </a:solidFill>
              </a:rPr>
              <a:t>?</a:t>
            </a:r>
            <a:endParaRPr lang="en-GB" b="1" dirty="0">
              <a:solidFill>
                <a:schemeClr val="tx1"/>
              </a:solidFill>
            </a:endParaRPr>
          </a:p>
          <a:p>
            <a:pPr marL="286650" indent="-285750">
              <a:spcBef>
                <a:spcPts val="1000"/>
              </a:spcBef>
              <a:spcAft>
                <a:spcPts val="600"/>
              </a:spcAft>
              <a:buClr>
                <a:srgbClr val="3DBC38"/>
              </a:buClr>
              <a:buSzPct val="100000"/>
              <a:buFont typeface="Arial" panose="020B0604020202020204" pitchFamily="34" charset="0"/>
              <a:buChar char="•"/>
            </a:pPr>
            <a:r>
              <a:rPr lang="de-CH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Stakeholders get a Single Point </a:t>
            </a:r>
            <a:r>
              <a:rPr lang="de-CH" kern="100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de-CH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Contact for the entire lifecycle </a:t>
            </a:r>
            <a:r>
              <a:rPr lang="de-CH" kern="100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de-CH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masterdata</a:t>
            </a:r>
          </a:p>
          <a:p>
            <a:pPr marL="286650" indent="-285750">
              <a:spcBef>
                <a:spcPts val="1000"/>
              </a:spcBef>
              <a:spcAft>
                <a:spcPts val="600"/>
              </a:spcAft>
              <a:buClr>
                <a:srgbClr val="3DBC38"/>
              </a:buClr>
              <a:buSzPct val="100000"/>
              <a:buFont typeface="Arial" panose="020B0604020202020204" pitchFamily="34" charset="0"/>
              <a:buChar char="•"/>
            </a:pPr>
            <a:r>
              <a:rPr lang="de-CH" kern="100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It’s</a:t>
            </a:r>
            <a:r>
              <a:rPr lang="de-CH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a flexible solution for </a:t>
            </a:r>
            <a:r>
              <a:rPr lang="de-CH" kern="100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Eress</a:t>
            </a:r>
            <a:r>
              <a:rPr lang="de-CH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-Partners and external stakeholders </a:t>
            </a:r>
            <a:r>
              <a:rPr lang="de-CH" kern="100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de-CH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masterdata</a:t>
            </a:r>
          </a:p>
          <a:p>
            <a:pPr marL="286650" indent="-285750">
              <a:spcBef>
                <a:spcPts val="1000"/>
              </a:spcBef>
              <a:spcAft>
                <a:spcPts val="600"/>
              </a:spcAft>
              <a:buClr>
                <a:srgbClr val="3DBC38"/>
              </a:buClr>
              <a:buSzPct val="100000"/>
              <a:buFont typeface="Arial" panose="020B0604020202020204" pitchFamily="34" charset="0"/>
              <a:buChar char="•"/>
            </a:pPr>
            <a:r>
              <a:rPr lang="de-CH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Cost reduction due to high efficiency and </a:t>
            </a:r>
            <a:r>
              <a:rPr lang="de-CH" kern="100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avoid</a:t>
            </a:r>
            <a:r>
              <a:rPr lang="de-CH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CH" kern="100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de-CH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double </a:t>
            </a:r>
            <a:r>
              <a:rPr lang="de-CH" kern="100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work</a:t>
            </a:r>
            <a:r>
              <a:rPr lang="de-CH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de-CH" kern="100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when</a:t>
            </a:r>
            <a:r>
              <a:rPr lang="de-CH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CH" kern="100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using</a:t>
            </a:r>
            <a:r>
              <a:rPr lang="de-CH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CH" kern="100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one</a:t>
            </a:r>
            <a:r>
              <a:rPr lang="de-CH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CH" kern="100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system</a:t>
            </a:r>
            <a:r>
              <a:rPr lang="de-CH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CH" kern="100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instead</a:t>
            </a:r>
            <a:r>
              <a:rPr lang="de-CH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CH" kern="100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de-CH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CH" kern="100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many</a:t>
            </a:r>
            <a:endParaRPr lang="de-CH" kern="1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6650" indent="-285750">
              <a:spcBef>
                <a:spcPts val="1000"/>
              </a:spcBef>
              <a:spcAft>
                <a:spcPts val="600"/>
              </a:spcAft>
              <a:buClr>
                <a:srgbClr val="3DBC38"/>
              </a:buClr>
              <a:buSzPct val="100000"/>
              <a:buFont typeface="Arial" panose="020B0604020202020204" pitchFamily="34" charset="0"/>
              <a:buChar char="•"/>
            </a:pPr>
            <a:r>
              <a:rPr lang="de-CH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Cross acceptance and interoperability </a:t>
            </a:r>
            <a:r>
              <a:rPr lang="de-CH" kern="100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with</a:t>
            </a:r>
            <a:r>
              <a:rPr lang="de-CH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a reliable and established </a:t>
            </a:r>
            <a:r>
              <a:rPr lang="de-CH" kern="100" dirty="0" err="1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system</a:t>
            </a:r>
            <a:endParaRPr lang="de-CH" kern="1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6650" indent="-285750">
              <a:spcBef>
                <a:spcPts val="1000"/>
              </a:spcBef>
              <a:spcAft>
                <a:spcPts val="600"/>
              </a:spcAft>
              <a:buClr>
                <a:srgbClr val="3DBC38"/>
              </a:buClr>
              <a:buSzPct val="100000"/>
              <a:buFont typeface="Arial" panose="020B0604020202020204" pitchFamily="34" charset="0"/>
              <a:buChar char="•"/>
            </a:pPr>
            <a:endParaRPr lang="de-CH" kern="100" dirty="0">
              <a:solidFill>
                <a:schemeClr val="tx1"/>
              </a:solidFill>
              <a:highlight>
                <a:srgbClr val="FFFF00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900">
              <a:spcBef>
                <a:spcPts val="1000"/>
              </a:spcBef>
              <a:spcAft>
                <a:spcPts val="600"/>
              </a:spcAft>
              <a:buClr>
                <a:srgbClr val="3DBC38"/>
              </a:buClr>
              <a:buSzPct val="100000"/>
            </a:pPr>
            <a:endParaRPr lang="de-CH" kern="100" dirty="0">
              <a:solidFill>
                <a:schemeClr val="tx1"/>
              </a:solidFill>
              <a:highlight>
                <a:srgbClr val="FFFF00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7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0FCD52-C7E9-0E4C-911F-2EA051746282}"/>
              </a:ext>
            </a:extLst>
          </p:cNvPr>
          <p:cNvSpPr/>
          <p:nvPr/>
        </p:nvSpPr>
        <p:spPr>
          <a:xfrm>
            <a:off x="8861461" y="2458351"/>
            <a:ext cx="2126750" cy="1805230"/>
          </a:xfrm>
          <a:prstGeom prst="rect">
            <a:avLst/>
          </a:prstGeom>
          <a:solidFill>
            <a:srgbClr val="B7C2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err="1"/>
              <a:t>External</a:t>
            </a:r>
            <a:br>
              <a:rPr lang="nb-NO" dirty="0"/>
            </a:br>
            <a:r>
              <a:rPr lang="nb-NO" sz="2000" dirty="0" err="1"/>
              <a:t>parties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71BC51B-80E4-DE1A-1DEE-4C59A72448C7}"/>
              </a:ext>
            </a:extLst>
          </p:cNvPr>
          <p:cNvSpPr/>
          <p:nvPr/>
        </p:nvSpPr>
        <p:spPr>
          <a:xfrm>
            <a:off x="8709061" y="2305951"/>
            <a:ext cx="2126750" cy="1805230"/>
          </a:xfrm>
          <a:prstGeom prst="rect">
            <a:avLst/>
          </a:prstGeom>
          <a:solidFill>
            <a:srgbClr val="879A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err="1"/>
              <a:t>External</a:t>
            </a:r>
            <a:br>
              <a:rPr lang="nb-NO" dirty="0"/>
            </a:br>
            <a:r>
              <a:rPr lang="nb-NO" sz="2000" dirty="0" err="1"/>
              <a:t>parties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898A41-B45E-7380-7E2A-2446103611F2}"/>
              </a:ext>
            </a:extLst>
          </p:cNvPr>
          <p:cNvSpPr/>
          <p:nvPr/>
        </p:nvSpPr>
        <p:spPr>
          <a:xfrm>
            <a:off x="8556661" y="2153551"/>
            <a:ext cx="2126750" cy="1805230"/>
          </a:xfrm>
          <a:prstGeom prst="rect">
            <a:avLst/>
          </a:prstGeom>
          <a:solidFill>
            <a:srgbClr val="5D7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err="1"/>
              <a:t>External</a:t>
            </a:r>
            <a:br>
              <a:rPr lang="nb-NO" dirty="0"/>
            </a:br>
            <a:r>
              <a:rPr lang="nb-NO" sz="2000" dirty="0" err="1"/>
              <a:t>parties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AF175F-9882-8FBC-D411-3DBEEADC2D85}"/>
              </a:ext>
            </a:extLst>
          </p:cNvPr>
          <p:cNvSpPr/>
          <p:nvPr/>
        </p:nvSpPr>
        <p:spPr>
          <a:xfrm>
            <a:off x="1261044" y="4957521"/>
            <a:ext cx="1969419" cy="1591478"/>
          </a:xfrm>
          <a:prstGeom prst="rect">
            <a:avLst/>
          </a:prstGeom>
          <a:solidFill>
            <a:srgbClr val="A6C6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EA92CC-10A6-452E-2310-E25E635EA1A1}"/>
              </a:ext>
            </a:extLst>
          </p:cNvPr>
          <p:cNvSpPr/>
          <p:nvPr/>
        </p:nvSpPr>
        <p:spPr>
          <a:xfrm>
            <a:off x="1447691" y="4776962"/>
            <a:ext cx="1969419" cy="1591478"/>
          </a:xfrm>
          <a:prstGeom prst="rect">
            <a:avLst/>
          </a:prstGeom>
          <a:solidFill>
            <a:srgbClr val="5F98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DCD467-F7F1-6FDD-D0C8-C83F43448AE0}"/>
              </a:ext>
            </a:extLst>
          </p:cNvPr>
          <p:cNvSpPr/>
          <p:nvPr/>
        </p:nvSpPr>
        <p:spPr>
          <a:xfrm>
            <a:off x="1634338" y="4624562"/>
            <a:ext cx="1969419" cy="1591478"/>
          </a:xfrm>
          <a:prstGeom prst="rect">
            <a:avLst/>
          </a:prstGeom>
          <a:solidFill>
            <a:srgbClr val="2369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8AD72E-2F1A-BDEB-4086-E61E587C7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Making</a:t>
            </a:r>
            <a:r>
              <a:rPr lang="nb-NO" dirty="0"/>
              <a:t> a </a:t>
            </a:r>
            <a:r>
              <a:rPr lang="nb-NO" dirty="0" err="1"/>
              <a:t>central</a:t>
            </a:r>
            <a:r>
              <a:rPr lang="nb-NO" dirty="0"/>
              <a:t> database for Masterdata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7E2809-FFCA-709D-73EE-AAFC3790EADE}"/>
              </a:ext>
            </a:extLst>
          </p:cNvPr>
          <p:cNvGrpSpPr/>
          <p:nvPr/>
        </p:nvGrpSpPr>
        <p:grpSpPr>
          <a:xfrm>
            <a:off x="6096000" y="4472161"/>
            <a:ext cx="1969419" cy="1591478"/>
            <a:chOff x="3923798" y="2805375"/>
            <a:chExt cx="3291839" cy="298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56A938C-6B21-0FB5-7C26-7E2FD1B9DBB0}"/>
                </a:ext>
              </a:extLst>
            </p:cNvPr>
            <p:cNvSpPr/>
            <p:nvPr/>
          </p:nvSpPr>
          <p:spPr>
            <a:xfrm>
              <a:off x="3923798" y="2805375"/>
              <a:ext cx="3291839" cy="2980800"/>
            </a:xfrm>
            <a:prstGeom prst="rect">
              <a:avLst/>
            </a:prstGeom>
            <a:solidFill>
              <a:srgbClr val="5BBA4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B264E2E-9307-69BA-E766-ECFB92EAA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58" t="1839" b="4322"/>
            <a:stretch>
              <a:fillRect/>
            </a:stretch>
          </p:blipFill>
          <p:spPr>
            <a:xfrm>
              <a:off x="4078622" y="3429000"/>
              <a:ext cx="3002755" cy="134698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A295A1-9353-CA28-CE7C-39BE88FCB85C}"/>
                </a:ext>
              </a:extLst>
            </p:cNvPr>
            <p:cNvSpPr txBox="1"/>
            <p:nvPr/>
          </p:nvSpPr>
          <p:spPr>
            <a:xfrm>
              <a:off x="4078621" y="4295774"/>
              <a:ext cx="3002755" cy="480211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rmAutofit fontScale="92500" lnSpcReduction="20000"/>
            </a:bodyPr>
            <a:lstStyle/>
            <a:p>
              <a:pPr algn="ctr"/>
              <a:r>
                <a:rPr lang="nb-NO" sz="2000" b="0" i="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Exchange</a:t>
              </a:r>
              <a:endParaRPr lang="en-US" sz="2000" b="0" i="0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43E2205-0548-AC92-8EC3-627EEF5308EE}"/>
              </a:ext>
            </a:extLst>
          </p:cNvPr>
          <p:cNvGrpSpPr/>
          <p:nvPr/>
        </p:nvGrpSpPr>
        <p:grpSpPr>
          <a:xfrm>
            <a:off x="1820985" y="4472162"/>
            <a:ext cx="1969419" cy="1591478"/>
            <a:chOff x="540000" y="2805376"/>
            <a:chExt cx="3291839" cy="29808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6A944B-7B5F-27D0-C3B8-3194B69D7C67}"/>
                </a:ext>
              </a:extLst>
            </p:cNvPr>
            <p:cNvSpPr/>
            <p:nvPr/>
          </p:nvSpPr>
          <p:spPr>
            <a:xfrm>
              <a:off x="540000" y="2805376"/>
              <a:ext cx="3291839" cy="2980800"/>
            </a:xfrm>
            <a:prstGeom prst="rect">
              <a:avLst/>
            </a:prstGeom>
            <a:solidFill>
              <a:srgbClr val="1236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B626B93-EC96-B626-E2BE-662DACC1C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182" y="3429000"/>
              <a:ext cx="2979020" cy="134698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A36AB8-3261-D25E-BCC7-E60C44619220}"/>
                </a:ext>
              </a:extLst>
            </p:cNvPr>
            <p:cNvSpPr txBox="1"/>
            <p:nvPr/>
          </p:nvSpPr>
          <p:spPr>
            <a:xfrm>
              <a:off x="692182" y="4295775"/>
              <a:ext cx="2979020" cy="480211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rmAutofit fontScale="92500" lnSpcReduction="20000"/>
            </a:bodyPr>
            <a:lstStyle/>
            <a:p>
              <a:pPr algn="ctr"/>
              <a:r>
                <a:rPr lang="nb-NO" sz="2000" b="0" i="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Settlement</a:t>
              </a:r>
              <a:endParaRPr lang="en-US" sz="2000" b="0" i="0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AC626A-5CEE-410F-A4C1-298A58F4A52D}"/>
              </a:ext>
            </a:extLst>
          </p:cNvPr>
          <p:cNvGrpSpPr/>
          <p:nvPr/>
        </p:nvGrpSpPr>
        <p:grpSpPr>
          <a:xfrm>
            <a:off x="3863037" y="1944837"/>
            <a:ext cx="2232963" cy="1917858"/>
            <a:chOff x="7713162" y="2805374"/>
            <a:chExt cx="3291839" cy="29808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84D20C-DF9B-911D-9ECD-A71EE0B8853F}"/>
                </a:ext>
              </a:extLst>
            </p:cNvPr>
            <p:cNvSpPr/>
            <p:nvPr/>
          </p:nvSpPr>
          <p:spPr>
            <a:xfrm>
              <a:off x="7713162" y="2805374"/>
              <a:ext cx="3291839" cy="2980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BF85051-AA89-87D6-5A9C-800DF1F9E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3410"/>
            <a:stretch>
              <a:fillRect/>
            </a:stretch>
          </p:blipFill>
          <p:spPr>
            <a:xfrm>
              <a:off x="7869572" y="3392132"/>
              <a:ext cx="2979020" cy="142072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3F36451-F0B6-3785-0ACB-5B16F29DE597}"/>
                </a:ext>
              </a:extLst>
            </p:cNvPr>
            <p:cNvSpPr txBox="1"/>
            <p:nvPr/>
          </p:nvSpPr>
          <p:spPr>
            <a:xfrm>
              <a:off x="7869572" y="4339384"/>
              <a:ext cx="2979020" cy="473470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rmAutofit lnSpcReduction="10000"/>
            </a:bodyPr>
            <a:lstStyle/>
            <a:p>
              <a:pPr algn="ctr"/>
              <a:r>
                <a:rPr lang="nb-NO" sz="2000" b="0" i="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Masterdata</a:t>
              </a:r>
              <a:endParaRPr lang="en-US" sz="2000" b="0" i="0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CE89155A-357E-2648-6A96-9B1CCF2E0EA5}"/>
              </a:ext>
            </a:extLst>
          </p:cNvPr>
          <p:cNvCxnSpPr>
            <a:stCxn id="14" idx="2"/>
            <a:endCxn id="10" idx="0"/>
          </p:cNvCxnSpPr>
          <p:nvPr/>
        </p:nvCxnSpPr>
        <p:spPr>
          <a:xfrm rot="5400000">
            <a:off x="3587874" y="3080516"/>
            <a:ext cx="609467" cy="2173824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F0F1CA40-6D6A-1736-907A-A956A319353A}"/>
              </a:ext>
            </a:extLst>
          </p:cNvPr>
          <p:cNvCxnSpPr>
            <a:stCxn id="14" idx="2"/>
            <a:endCxn id="6" idx="0"/>
          </p:cNvCxnSpPr>
          <p:nvPr/>
        </p:nvCxnSpPr>
        <p:spPr>
          <a:xfrm rot="16200000" flipH="1">
            <a:off x="5725381" y="3116832"/>
            <a:ext cx="609466" cy="2101191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00692CE-9021-5245-762A-2082F8E22465}"/>
              </a:ext>
            </a:extLst>
          </p:cNvPr>
          <p:cNvSpPr/>
          <p:nvPr/>
        </p:nvSpPr>
        <p:spPr>
          <a:xfrm>
            <a:off x="8404261" y="2001151"/>
            <a:ext cx="2126750" cy="18052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err="1"/>
              <a:t>External</a:t>
            </a:r>
            <a:br>
              <a:rPr lang="nb-NO" dirty="0"/>
            </a:br>
            <a:r>
              <a:rPr lang="nb-NO" sz="2000" dirty="0" err="1"/>
              <a:t>parties</a:t>
            </a:r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47CDF06-DF43-1D2C-D950-FD725BDCBE6B}"/>
              </a:ext>
            </a:extLst>
          </p:cNvPr>
          <p:cNvCxnSpPr>
            <a:endCxn id="28" idx="1"/>
          </p:cNvCxnSpPr>
          <p:nvPr/>
        </p:nvCxnSpPr>
        <p:spPr>
          <a:xfrm>
            <a:off x="6096000" y="2903766"/>
            <a:ext cx="2308261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77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33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C4445D-CA20-3A39-1EFB-1B82A97C3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The MaDaS Project </a:t>
            </a:r>
            <a:r>
              <a:rPr lang="nb-NO" dirty="0" err="1"/>
              <a:t>started</a:t>
            </a:r>
            <a:r>
              <a:rPr lang="nb-NO" dirty="0"/>
              <a:t> in 2024.</a:t>
            </a:r>
          </a:p>
          <a:p>
            <a:r>
              <a:rPr lang="nb-NO" dirty="0" err="1"/>
              <a:t>Organised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a </a:t>
            </a:r>
            <a:r>
              <a:rPr lang="nb-NO" dirty="0" err="1"/>
              <a:t>steering</a:t>
            </a:r>
            <a:r>
              <a:rPr lang="nb-NO" dirty="0"/>
              <a:t> </a:t>
            </a:r>
            <a:r>
              <a:rPr lang="nb-NO" dirty="0" err="1"/>
              <a:t>group</a:t>
            </a:r>
            <a:r>
              <a:rPr lang="nb-NO" dirty="0"/>
              <a:t> and </a:t>
            </a:r>
            <a:r>
              <a:rPr lang="nb-NO" dirty="0" err="1"/>
              <a:t>reference</a:t>
            </a:r>
            <a:r>
              <a:rPr lang="nb-NO" dirty="0"/>
              <a:t> </a:t>
            </a:r>
            <a:r>
              <a:rPr lang="nb-NO" dirty="0" err="1"/>
              <a:t>group</a:t>
            </a:r>
            <a:r>
              <a:rPr lang="nb-NO" dirty="0"/>
              <a:t>, </a:t>
            </a:r>
            <a:r>
              <a:rPr lang="nb-NO" dirty="0" err="1"/>
              <a:t>both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representatives from Eress Partners. </a:t>
            </a:r>
          </a:p>
          <a:p>
            <a:r>
              <a:rPr lang="nb-NO" dirty="0"/>
              <a:t>The Eress Administration </a:t>
            </a:r>
            <a:r>
              <a:rPr lang="nb-NO" dirty="0" err="1"/>
              <a:t>worked</a:t>
            </a:r>
            <a:r>
              <a:rPr lang="nb-NO" dirty="0"/>
              <a:t> as Architects for MaDaS, and </a:t>
            </a:r>
            <a:r>
              <a:rPr lang="nb-NO" dirty="0" err="1"/>
              <a:t>development</a:t>
            </a:r>
            <a:r>
              <a:rPr lang="nb-NO" dirty="0"/>
              <a:t> is sone by </a:t>
            </a:r>
            <a:r>
              <a:rPr lang="nb-NO" dirty="0" err="1"/>
              <a:t>Bouvet</a:t>
            </a:r>
            <a:r>
              <a:rPr lang="nb-NO" dirty="0"/>
              <a:t>.</a:t>
            </a:r>
          </a:p>
          <a:p>
            <a:r>
              <a:rPr lang="en-US" dirty="0"/>
              <a:t>Working along with developing sector agreements.</a:t>
            </a:r>
          </a:p>
          <a:p>
            <a:r>
              <a:rPr lang="nb-NO" dirty="0"/>
              <a:t>First </a:t>
            </a:r>
            <a:r>
              <a:rPr lang="nb-NO" dirty="0" err="1"/>
              <a:t>deploy</a:t>
            </a:r>
            <a:r>
              <a:rPr lang="nb-NO" dirty="0"/>
              <a:t> to </a:t>
            </a:r>
            <a:r>
              <a:rPr lang="nb-NO" dirty="0" err="1"/>
              <a:t>production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happen</a:t>
            </a:r>
            <a:r>
              <a:rPr lang="nb-NO" dirty="0"/>
              <a:t> in </a:t>
            </a:r>
            <a:r>
              <a:rPr lang="nb-NO" dirty="0" err="1"/>
              <a:t>second</a:t>
            </a:r>
            <a:r>
              <a:rPr lang="nb-NO" dirty="0"/>
              <a:t> half </a:t>
            </a:r>
            <a:r>
              <a:rPr lang="nb-NO" dirty="0" err="1"/>
              <a:t>of</a:t>
            </a:r>
            <a:r>
              <a:rPr lang="nb-NO" dirty="0"/>
              <a:t> 2026.</a:t>
            </a:r>
          </a:p>
          <a:p>
            <a:r>
              <a:rPr lang="nb-NO" dirty="0"/>
              <a:t>Focus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first </a:t>
            </a:r>
            <a:r>
              <a:rPr lang="nb-NO" dirty="0" err="1"/>
              <a:t>delivery</a:t>
            </a:r>
            <a:r>
              <a:rPr lang="nb-NO" dirty="0"/>
              <a:t> has </a:t>
            </a:r>
            <a:r>
              <a:rPr lang="nb-NO" dirty="0" err="1"/>
              <a:t>been</a:t>
            </a:r>
            <a:r>
              <a:rPr lang="nb-NO" dirty="0"/>
              <a:t> to </a:t>
            </a:r>
            <a:r>
              <a:rPr lang="nb-NO" dirty="0" err="1"/>
              <a:t>get</a:t>
            </a:r>
            <a:r>
              <a:rPr lang="nb-NO" dirty="0"/>
              <a:t> </a:t>
            </a:r>
            <a:r>
              <a:rPr lang="nb-NO" dirty="0" err="1"/>
              <a:t>core</a:t>
            </a:r>
            <a:r>
              <a:rPr lang="nb-NO" dirty="0"/>
              <a:t> </a:t>
            </a:r>
            <a:r>
              <a:rPr lang="nb-NO" dirty="0" err="1"/>
              <a:t>functionality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system up and </a:t>
            </a:r>
            <a:r>
              <a:rPr lang="nb-NO" dirty="0" err="1"/>
              <a:t>running</a:t>
            </a:r>
            <a:r>
              <a:rPr lang="nb-NO" dirty="0"/>
              <a:t>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352640-4E29-0C5C-EA96-4027699C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Project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544A5-E2D1-C7AA-9167-CB4652141D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51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ctr">
        <a:normAutofit/>
      </a:bodyPr>
      <a:lstStyle>
        <a:defPPr algn="l">
          <a:defRPr sz="2000" b="0" i="0" dirty="0" smtClean="0">
            <a:solidFill>
              <a:srgbClr val="3DBC38"/>
            </a:solidFill>
            <a:latin typeface="Proxima Nova" panose="0200050603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ress mal" id="{CED33840-A102-4955-B3DA-9D818D4CAB0A}" vid="{D227E646-33DC-4976-8858-4127355361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SharedContentType xmlns="Microsoft.SharePoint.Taxonomy.ContentTypeSync" SourceId="b5ade4f4-33cc-4e03-ab01-0a2e5bb47656" ContentTypeId="0x010100CBCD6FDB967E7C44A8F0D33E19FF2412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Rapportmal Bane NOR" ma:contentTypeID="0x010100CBCD6FDB967E7C44A8F0D33E19FF241200F3A7C69E234B1A44ADB048FDB8F95C8C" ma:contentTypeVersion="65" ma:contentTypeDescription="" ma:contentTypeScope="" ma:versionID="734f0e4aaabea0d3916b54197902d6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fdb94740bc29d6f80210ec5b4db7f2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3E755D-BF22-472A-8A0F-80C23674A9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6EFF8D-484E-464C-9370-B7BC327EB00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2E5F0B6-0D7D-445B-94D0-934180A3B49E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3E8C2C3-7E5F-4972-B565-C81B712D4971}"/>
</file>

<file path=docProps/app.xml><?xml version="1.0" encoding="utf-8"?>
<Properties xmlns="http://schemas.openxmlformats.org/officeDocument/2006/extended-properties" xmlns:vt="http://schemas.openxmlformats.org/officeDocument/2006/docPropsVTypes">
  <Template>Eress mal</Template>
  <TotalTime>1276</TotalTime>
  <Words>700</Words>
  <Application>Microsoft Office PowerPoint</Application>
  <PresentationFormat>Widescreen</PresentationFormat>
  <Paragraphs>102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Office-tema</vt:lpstr>
      <vt:lpstr>Erex MaDaS</vt:lpstr>
      <vt:lpstr>History</vt:lpstr>
      <vt:lpstr>What is Masterdata?</vt:lpstr>
      <vt:lpstr>A new service</vt:lpstr>
      <vt:lpstr>Vision</vt:lpstr>
      <vt:lpstr>Goals</vt:lpstr>
      <vt:lpstr>Benefits</vt:lpstr>
      <vt:lpstr>Making a central database for Masterdata</vt:lpstr>
      <vt:lpstr>The Project</vt:lpstr>
      <vt:lpstr>Further developments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Storhaug Dag Stabell</dc:creator>
  <cp:lastModifiedBy>Storhaug Dag Stabell</cp:lastModifiedBy>
  <cp:revision>4</cp:revision>
  <dcterms:created xsi:type="dcterms:W3CDTF">2026-05-21T11:39:07Z</dcterms:created>
  <dcterms:modified xsi:type="dcterms:W3CDTF">2026-05-29T12:06:56Z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11ea76c-7944-4b49-8aa5-a105a354bd55_Enabled">
    <vt:lpwstr>true</vt:lpwstr>
  </property>
  <property fmtid="{D5CDD505-2E9C-101B-9397-08002B2CF9AE}" pid="3" name="MSIP_Label_711ea76c-7944-4b49-8aa5-a105a354bd55_SetDate">
    <vt:lpwstr>2022-03-25T10:59:29Z</vt:lpwstr>
  </property>
  <property fmtid="{D5CDD505-2E9C-101B-9397-08002B2CF9AE}" pid="4" name="MSIP_Label_711ea76c-7944-4b49-8aa5-a105a354bd55_Method">
    <vt:lpwstr>Standard</vt:lpwstr>
  </property>
  <property fmtid="{D5CDD505-2E9C-101B-9397-08002B2CF9AE}" pid="5" name="MSIP_Label_711ea76c-7944-4b49-8aa5-a105a354bd55_Name">
    <vt:lpwstr>711ea76c-7944-4b49-8aa5-a105a354bd55</vt:lpwstr>
  </property>
  <property fmtid="{D5CDD505-2E9C-101B-9397-08002B2CF9AE}" pid="6" name="MSIP_Label_711ea76c-7944-4b49-8aa5-a105a354bd55_SiteId">
    <vt:lpwstr>6ee535f2-3064-4ac9-81d8-4ceb2ff790c6</vt:lpwstr>
  </property>
  <property fmtid="{D5CDD505-2E9C-101B-9397-08002B2CF9AE}" pid="7" name="MSIP_Label_711ea76c-7944-4b49-8aa5-a105a354bd55_ActionId">
    <vt:lpwstr>214b49b1-8800-45ec-b14f-456f817d6c09</vt:lpwstr>
  </property>
  <property fmtid="{D5CDD505-2E9C-101B-9397-08002B2CF9AE}" pid="8" name="MSIP_Label_711ea76c-7944-4b49-8aa5-a105a354bd55_ContentBits">
    <vt:lpwstr>3</vt:lpwstr>
  </property>
  <property fmtid="{D5CDD505-2E9C-101B-9397-08002B2CF9AE}" pid="9" name="ContentTypeId">
    <vt:lpwstr>0x010100CBCD6FDB967E7C44A8F0D33E19FF241200F3A7C69E234B1A44ADB048FDB8F95C8C</vt:lpwstr>
  </property>
  <property fmtid="{D5CDD505-2E9C-101B-9397-08002B2CF9AE}" pid="10" name="MSIP_Label_c5e6e129-f928-4a05-ae32-d838f6b21bdd_Enabled">
    <vt:lpwstr>true</vt:lpwstr>
  </property>
  <property fmtid="{D5CDD505-2E9C-101B-9397-08002B2CF9AE}" pid="11" name="MSIP_Label_c5e6e129-f928-4a05-ae32-d838f6b21bdd_SetDate">
    <vt:lpwstr>2023-07-18T08:18:39Z</vt:lpwstr>
  </property>
  <property fmtid="{D5CDD505-2E9C-101B-9397-08002B2CF9AE}" pid="12" name="MSIP_Label_c5e6e129-f928-4a05-ae32-d838f6b21bdd_Method">
    <vt:lpwstr>Standard</vt:lpwstr>
  </property>
  <property fmtid="{D5CDD505-2E9C-101B-9397-08002B2CF9AE}" pid="13" name="MSIP_Label_c5e6e129-f928-4a05-ae32-d838f6b21bdd_Name">
    <vt:lpwstr>EN Restricted use</vt:lpwstr>
  </property>
  <property fmtid="{D5CDD505-2E9C-101B-9397-08002B2CF9AE}" pid="14" name="MSIP_Label_c5e6e129-f928-4a05-ae32-d838f6b21bdd_SiteId">
    <vt:lpwstr>8b87af7d-8647-4dc7-8df4-5f69a2011bb5</vt:lpwstr>
  </property>
  <property fmtid="{D5CDD505-2E9C-101B-9397-08002B2CF9AE}" pid="15" name="MSIP_Label_c5e6e129-f928-4a05-ae32-d838f6b21bdd_ActionId">
    <vt:lpwstr>21e392d8-b03d-4ada-90d7-54641b62a47a</vt:lpwstr>
  </property>
  <property fmtid="{D5CDD505-2E9C-101B-9397-08002B2CF9AE}" pid="16" name="MSIP_Label_c5e6e129-f928-4a05-ae32-d838f6b21bdd_ContentBits">
    <vt:lpwstr>3</vt:lpwstr>
  </property>
  <property fmtid="{D5CDD505-2E9C-101B-9397-08002B2CF9AE}" pid="17" name="ClassificationContentMarkingFooterLocations">
    <vt:lpwstr>Office-tema:2</vt:lpwstr>
  </property>
  <property fmtid="{D5CDD505-2E9C-101B-9397-08002B2CF9AE}" pid="18" name="ClassificationContentMarkingFooterText">
    <vt:lpwstr>C2 - Restricted use </vt:lpwstr>
  </property>
</Properties>
</file>