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5" r:id="rId5"/>
    <p:sldId id="259" r:id="rId6"/>
    <p:sldId id="260" r:id="rId7"/>
    <p:sldId id="261" r:id="rId8"/>
    <p:sldId id="262" r:id="rId9"/>
    <p:sldId id="263" r:id="rId10"/>
    <p:sldId id="264" r:id="rId1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99CAC1-5F59-9E79-2AD6-E61E750B8995}" name="Aurélie CSIZMAZIA" initials="AC" userId="S::aurelie.csizmazia@aerrl.eu::fa86489c-d6d4-4469-b4ac-b3f3cef094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E4D71-F95E-4AEA-9B35-25F97A068954}" v="1" dt="2026-05-24T17:51:46.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375" autoAdjust="0"/>
  </p:normalViewPr>
  <p:slideViewPr>
    <p:cSldViewPr snapToGrid="0" snapToObjects="1">
      <p:cViewPr varScale="1">
        <p:scale>
          <a:sx n="85" d="100"/>
          <a:sy n="85" d="100"/>
        </p:scale>
        <p:origin x="73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BEB81-9C91-42E2-A699-AAEB37F4ED72}"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r-BE"/>
        </a:p>
      </dgm:t>
    </dgm:pt>
    <dgm:pt modelId="{3529ECA5-8BAB-4CA4-AF3B-AFB850ED1D94}">
      <dgm:prSet phldrT="[Text]" custT="1"/>
      <dgm:spPr/>
      <dgm:t>
        <a:bodyPr/>
        <a:lstStyle/>
        <a:p>
          <a:pPr algn="ctr">
            <a:buNone/>
          </a:pPr>
          <a:r>
            <a:rPr lang="en-US" sz="900" dirty="0"/>
            <a:t>Would equivalent requirements  apply to rolling stock owners? </a:t>
          </a:r>
          <a:endParaRPr lang="fr-BE" sz="900" dirty="0"/>
        </a:p>
      </dgm:t>
    </dgm:pt>
    <dgm:pt modelId="{FAC71831-55ED-43ED-8DFF-5AAADC8DF115}" type="parTrans" cxnId="{B00BB27B-05FE-4B35-98E2-5E8FCDB93D89}">
      <dgm:prSet/>
      <dgm:spPr/>
      <dgm:t>
        <a:bodyPr/>
        <a:lstStyle/>
        <a:p>
          <a:endParaRPr lang="fr-BE"/>
        </a:p>
      </dgm:t>
    </dgm:pt>
    <dgm:pt modelId="{3DB57C60-9E6F-49AB-A14A-F2744F12840C}" type="sibTrans" cxnId="{B00BB27B-05FE-4B35-98E2-5E8FCDB93D89}">
      <dgm:prSet/>
      <dgm:spPr/>
      <dgm:t>
        <a:bodyPr/>
        <a:lstStyle/>
        <a:p>
          <a:endParaRPr lang="fr-BE"/>
        </a:p>
      </dgm:t>
    </dgm:pt>
    <dgm:pt modelId="{34E38FB7-82BC-480E-A876-D6F4937BC0F1}">
      <dgm:prSet phldrT="[Text]" custT="1"/>
      <dgm:spPr/>
      <dgm:t>
        <a:bodyPr/>
        <a:lstStyle/>
        <a:p>
          <a:pPr>
            <a:buFont typeface="Times New Roman" panose="02020603050405020304" pitchFamily="18" charset="0"/>
            <a:buChar char="•"/>
          </a:pPr>
          <a:r>
            <a:rPr lang="en-US" sz="900" dirty="0"/>
            <a:t>Rolling stock not equipped with compliant EMS would face similar constraints.</a:t>
          </a:r>
          <a:endParaRPr lang="fr-BE" sz="900" dirty="0"/>
        </a:p>
      </dgm:t>
    </dgm:pt>
    <dgm:pt modelId="{64C173E1-B97E-4E84-B213-285B0CF5BFD4}" type="parTrans" cxnId="{73A42886-F972-4812-B010-3443A03438F7}">
      <dgm:prSet/>
      <dgm:spPr/>
      <dgm:t>
        <a:bodyPr/>
        <a:lstStyle/>
        <a:p>
          <a:endParaRPr lang="fr-BE"/>
        </a:p>
      </dgm:t>
    </dgm:pt>
    <dgm:pt modelId="{AD3C460E-02EC-4975-A43C-D0CF672AEBD4}" type="sibTrans" cxnId="{73A42886-F972-4812-B010-3443A03438F7}">
      <dgm:prSet/>
      <dgm:spPr/>
      <dgm:t>
        <a:bodyPr/>
        <a:lstStyle/>
        <a:p>
          <a:endParaRPr lang="fr-BE"/>
        </a:p>
      </dgm:t>
    </dgm:pt>
    <dgm:pt modelId="{A564BF13-F136-44A9-8B20-B7A642FE36AB}">
      <dgm:prSet custT="1"/>
      <dgm:spPr/>
      <dgm:t>
        <a:bodyPr/>
        <a:lstStyle/>
        <a:p>
          <a:pPr algn="ctr">
            <a:buFont typeface="Times New Roman" panose="02020603050405020304" pitchFamily="18" charset="0"/>
            <a:buChar char="•"/>
          </a:pPr>
          <a:r>
            <a:rPr lang="en-US" sz="900" dirty="0"/>
            <a:t>Rec. 4  -&gt; significant compliance obligation on Infrastructure Managers (IMs)</a:t>
          </a:r>
          <a:endParaRPr lang="fr-BE" sz="900" dirty="0"/>
        </a:p>
      </dgm:t>
    </dgm:pt>
    <dgm:pt modelId="{5884D557-4451-48CA-89AB-4CDE8354A1E7}" type="parTrans" cxnId="{68D6DE8C-C110-4159-ACC0-B31FAAF59714}">
      <dgm:prSet/>
      <dgm:spPr/>
      <dgm:t>
        <a:bodyPr/>
        <a:lstStyle/>
        <a:p>
          <a:endParaRPr lang="fr-BE"/>
        </a:p>
      </dgm:t>
    </dgm:pt>
    <dgm:pt modelId="{9F7DFEA8-AEEE-4C41-8E78-877EFECDDB97}" type="sibTrans" cxnId="{68D6DE8C-C110-4159-ACC0-B31FAAF59714}">
      <dgm:prSet/>
      <dgm:spPr/>
      <dgm:t>
        <a:bodyPr/>
        <a:lstStyle/>
        <a:p>
          <a:endParaRPr lang="fr-BE"/>
        </a:p>
      </dgm:t>
    </dgm:pt>
    <dgm:pt modelId="{36E35878-722B-498F-AE21-681CA236123C}" type="pres">
      <dgm:prSet presAssocID="{B0EBEB81-9C91-42E2-A699-AAEB37F4ED72}" presName="compositeShape" presStyleCnt="0">
        <dgm:presLayoutVars>
          <dgm:chMax val="7"/>
          <dgm:dir/>
          <dgm:resizeHandles val="exact"/>
        </dgm:presLayoutVars>
      </dgm:prSet>
      <dgm:spPr/>
    </dgm:pt>
    <dgm:pt modelId="{C0C72B84-89CA-4780-876A-89993934E2F5}" type="pres">
      <dgm:prSet presAssocID="{B0EBEB81-9C91-42E2-A699-AAEB37F4ED72}" presName="wedge1" presStyleLbl="node1" presStyleIdx="0" presStyleCnt="3"/>
      <dgm:spPr/>
    </dgm:pt>
    <dgm:pt modelId="{35EE9795-66D0-48AF-8641-3F93A2AF68BA}" type="pres">
      <dgm:prSet presAssocID="{B0EBEB81-9C91-42E2-A699-AAEB37F4ED72}" presName="dummy1a" presStyleCnt="0"/>
      <dgm:spPr/>
    </dgm:pt>
    <dgm:pt modelId="{666CDD85-9F06-437E-AD89-4118E8891EEC}" type="pres">
      <dgm:prSet presAssocID="{B0EBEB81-9C91-42E2-A699-AAEB37F4ED72}" presName="dummy1b" presStyleCnt="0"/>
      <dgm:spPr/>
    </dgm:pt>
    <dgm:pt modelId="{59DC7CDA-EDB6-4136-9790-923B819C4AEB}" type="pres">
      <dgm:prSet presAssocID="{B0EBEB81-9C91-42E2-A699-AAEB37F4ED72}" presName="wedge1Tx" presStyleLbl="node1" presStyleIdx="0" presStyleCnt="3">
        <dgm:presLayoutVars>
          <dgm:chMax val="0"/>
          <dgm:chPref val="0"/>
          <dgm:bulletEnabled val="1"/>
        </dgm:presLayoutVars>
      </dgm:prSet>
      <dgm:spPr/>
    </dgm:pt>
    <dgm:pt modelId="{A5CDABA9-60CA-417C-8F64-3B176662AF69}" type="pres">
      <dgm:prSet presAssocID="{B0EBEB81-9C91-42E2-A699-AAEB37F4ED72}" presName="wedge2" presStyleLbl="node1" presStyleIdx="1" presStyleCnt="3"/>
      <dgm:spPr/>
    </dgm:pt>
    <dgm:pt modelId="{6A54C09C-335C-4F45-9207-A6995348A62F}" type="pres">
      <dgm:prSet presAssocID="{B0EBEB81-9C91-42E2-A699-AAEB37F4ED72}" presName="dummy2a" presStyleCnt="0"/>
      <dgm:spPr/>
    </dgm:pt>
    <dgm:pt modelId="{A2BD1B65-E5FE-4D13-BA21-614CACC31863}" type="pres">
      <dgm:prSet presAssocID="{B0EBEB81-9C91-42E2-A699-AAEB37F4ED72}" presName="dummy2b" presStyleCnt="0"/>
      <dgm:spPr/>
    </dgm:pt>
    <dgm:pt modelId="{8AC363DB-A8BA-4681-A63E-A906ACD516DF}" type="pres">
      <dgm:prSet presAssocID="{B0EBEB81-9C91-42E2-A699-AAEB37F4ED72}" presName="wedge2Tx" presStyleLbl="node1" presStyleIdx="1" presStyleCnt="3">
        <dgm:presLayoutVars>
          <dgm:chMax val="0"/>
          <dgm:chPref val="0"/>
          <dgm:bulletEnabled val="1"/>
        </dgm:presLayoutVars>
      </dgm:prSet>
      <dgm:spPr/>
    </dgm:pt>
    <dgm:pt modelId="{00285E50-C27F-4937-894C-2F3A83207F62}" type="pres">
      <dgm:prSet presAssocID="{B0EBEB81-9C91-42E2-A699-AAEB37F4ED72}" presName="wedge3" presStyleLbl="node1" presStyleIdx="2" presStyleCnt="3"/>
      <dgm:spPr/>
    </dgm:pt>
    <dgm:pt modelId="{2518ACE6-D38E-49E4-B872-A93C66C05D1D}" type="pres">
      <dgm:prSet presAssocID="{B0EBEB81-9C91-42E2-A699-AAEB37F4ED72}" presName="dummy3a" presStyleCnt="0"/>
      <dgm:spPr/>
    </dgm:pt>
    <dgm:pt modelId="{9E904579-0174-4EF9-B5DD-EF371D7DC4DF}" type="pres">
      <dgm:prSet presAssocID="{B0EBEB81-9C91-42E2-A699-AAEB37F4ED72}" presName="dummy3b" presStyleCnt="0"/>
      <dgm:spPr/>
    </dgm:pt>
    <dgm:pt modelId="{BD10A3AF-13D8-4514-B997-82015673D023}" type="pres">
      <dgm:prSet presAssocID="{B0EBEB81-9C91-42E2-A699-AAEB37F4ED72}" presName="wedge3Tx" presStyleLbl="node1" presStyleIdx="2" presStyleCnt="3">
        <dgm:presLayoutVars>
          <dgm:chMax val="0"/>
          <dgm:chPref val="0"/>
          <dgm:bulletEnabled val="1"/>
        </dgm:presLayoutVars>
      </dgm:prSet>
      <dgm:spPr/>
    </dgm:pt>
    <dgm:pt modelId="{635FC37D-5D5D-4102-B7B9-35EA8772ACAF}" type="pres">
      <dgm:prSet presAssocID="{3DB57C60-9E6F-49AB-A14A-F2744F12840C}" presName="arrowWedge1" presStyleLbl="fgSibTrans2D1" presStyleIdx="0" presStyleCnt="3"/>
      <dgm:spPr/>
    </dgm:pt>
    <dgm:pt modelId="{85767680-F1EB-489C-9171-73732C0760B2}" type="pres">
      <dgm:prSet presAssocID="{AD3C460E-02EC-4975-A43C-D0CF672AEBD4}" presName="arrowWedge2" presStyleLbl="fgSibTrans2D1" presStyleIdx="1" presStyleCnt="3"/>
      <dgm:spPr/>
    </dgm:pt>
    <dgm:pt modelId="{D95769FD-03AA-4FE1-B729-E45DD0CDC07C}" type="pres">
      <dgm:prSet presAssocID="{9F7DFEA8-AEEE-4C41-8E78-877EFECDDB97}" presName="arrowWedge3" presStyleLbl="fgSibTrans2D1" presStyleIdx="2" presStyleCnt="3"/>
      <dgm:spPr/>
    </dgm:pt>
  </dgm:ptLst>
  <dgm:cxnLst>
    <dgm:cxn modelId="{710AB75D-E187-4761-B7B3-1996B37BCD9A}" type="presOf" srcId="{3529ECA5-8BAB-4CA4-AF3B-AFB850ED1D94}" destId="{C0C72B84-89CA-4780-876A-89993934E2F5}" srcOrd="0" destOrd="0" presId="urn:microsoft.com/office/officeart/2005/8/layout/cycle8"/>
    <dgm:cxn modelId="{D5DD7449-51CE-4AEE-AA57-A2B20DDCF220}" type="presOf" srcId="{A564BF13-F136-44A9-8B20-B7A642FE36AB}" destId="{00285E50-C27F-4937-894C-2F3A83207F62}" srcOrd="0" destOrd="0" presId="urn:microsoft.com/office/officeart/2005/8/layout/cycle8"/>
    <dgm:cxn modelId="{B00BB27B-05FE-4B35-98E2-5E8FCDB93D89}" srcId="{B0EBEB81-9C91-42E2-A699-AAEB37F4ED72}" destId="{3529ECA5-8BAB-4CA4-AF3B-AFB850ED1D94}" srcOrd="0" destOrd="0" parTransId="{FAC71831-55ED-43ED-8DFF-5AAADC8DF115}" sibTransId="{3DB57C60-9E6F-49AB-A14A-F2744F12840C}"/>
    <dgm:cxn modelId="{73A42886-F972-4812-B010-3443A03438F7}" srcId="{B0EBEB81-9C91-42E2-A699-AAEB37F4ED72}" destId="{34E38FB7-82BC-480E-A876-D6F4937BC0F1}" srcOrd="1" destOrd="0" parTransId="{64C173E1-B97E-4E84-B213-285B0CF5BFD4}" sibTransId="{AD3C460E-02EC-4975-A43C-D0CF672AEBD4}"/>
    <dgm:cxn modelId="{68D6DE8C-C110-4159-ACC0-B31FAAF59714}" srcId="{B0EBEB81-9C91-42E2-A699-AAEB37F4ED72}" destId="{A564BF13-F136-44A9-8B20-B7A642FE36AB}" srcOrd="2" destOrd="0" parTransId="{5884D557-4451-48CA-89AB-4CDE8354A1E7}" sibTransId="{9F7DFEA8-AEEE-4C41-8E78-877EFECDDB97}"/>
    <dgm:cxn modelId="{A4D32295-B2DF-46A0-9EB4-7AB42F05A7EB}" type="presOf" srcId="{34E38FB7-82BC-480E-A876-D6F4937BC0F1}" destId="{8AC363DB-A8BA-4681-A63E-A906ACD516DF}" srcOrd="1" destOrd="0" presId="urn:microsoft.com/office/officeart/2005/8/layout/cycle8"/>
    <dgm:cxn modelId="{7FE42297-D92A-4F10-B2A0-23919731A8F3}" type="presOf" srcId="{A564BF13-F136-44A9-8B20-B7A642FE36AB}" destId="{BD10A3AF-13D8-4514-B997-82015673D023}" srcOrd="1" destOrd="0" presId="urn:microsoft.com/office/officeart/2005/8/layout/cycle8"/>
    <dgm:cxn modelId="{749974AE-9A7F-41FD-9D60-CF57F3666887}" type="presOf" srcId="{34E38FB7-82BC-480E-A876-D6F4937BC0F1}" destId="{A5CDABA9-60CA-417C-8F64-3B176662AF69}" srcOrd="0" destOrd="0" presId="urn:microsoft.com/office/officeart/2005/8/layout/cycle8"/>
    <dgm:cxn modelId="{1F58C9AE-8D3D-4503-A7E1-EE807BB26C71}" type="presOf" srcId="{B0EBEB81-9C91-42E2-A699-AAEB37F4ED72}" destId="{36E35878-722B-498F-AE21-681CA236123C}" srcOrd="0" destOrd="0" presId="urn:microsoft.com/office/officeart/2005/8/layout/cycle8"/>
    <dgm:cxn modelId="{89A807C5-B491-4802-B698-5A028D10A18F}" type="presOf" srcId="{3529ECA5-8BAB-4CA4-AF3B-AFB850ED1D94}" destId="{59DC7CDA-EDB6-4136-9790-923B819C4AEB}" srcOrd="1" destOrd="0" presId="urn:microsoft.com/office/officeart/2005/8/layout/cycle8"/>
    <dgm:cxn modelId="{DD63D19E-CDB3-4A7A-9719-A02B2BB21F18}" type="presParOf" srcId="{36E35878-722B-498F-AE21-681CA236123C}" destId="{C0C72B84-89CA-4780-876A-89993934E2F5}" srcOrd="0" destOrd="0" presId="urn:microsoft.com/office/officeart/2005/8/layout/cycle8"/>
    <dgm:cxn modelId="{675C5B83-21B1-4848-8D01-57F6D19D63FE}" type="presParOf" srcId="{36E35878-722B-498F-AE21-681CA236123C}" destId="{35EE9795-66D0-48AF-8641-3F93A2AF68BA}" srcOrd="1" destOrd="0" presId="urn:microsoft.com/office/officeart/2005/8/layout/cycle8"/>
    <dgm:cxn modelId="{81D85D20-EE6A-4667-AC63-938ABC9390BB}" type="presParOf" srcId="{36E35878-722B-498F-AE21-681CA236123C}" destId="{666CDD85-9F06-437E-AD89-4118E8891EEC}" srcOrd="2" destOrd="0" presId="urn:microsoft.com/office/officeart/2005/8/layout/cycle8"/>
    <dgm:cxn modelId="{0C46DF26-6060-43F7-B115-7975FB8D194C}" type="presParOf" srcId="{36E35878-722B-498F-AE21-681CA236123C}" destId="{59DC7CDA-EDB6-4136-9790-923B819C4AEB}" srcOrd="3" destOrd="0" presId="urn:microsoft.com/office/officeart/2005/8/layout/cycle8"/>
    <dgm:cxn modelId="{2D24B4B2-77A9-4D47-95C5-8FFAB2FBA3AD}" type="presParOf" srcId="{36E35878-722B-498F-AE21-681CA236123C}" destId="{A5CDABA9-60CA-417C-8F64-3B176662AF69}" srcOrd="4" destOrd="0" presId="urn:microsoft.com/office/officeart/2005/8/layout/cycle8"/>
    <dgm:cxn modelId="{56917914-0E7B-4ECD-9EAB-CD76AAB04E1E}" type="presParOf" srcId="{36E35878-722B-498F-AE21-681CA236123C}" destId="{6A54C09C-335C-4F45-9207-A6995348A62F}" srcOrd="5" destOrd="0" presId="urn:microsoft.com/office/officeart/2005/8/layout/cycle8"/>
    <dgm:cxn modelId="{E90C4C2F-7C76-4BC0-A89F-B51CE12CC88C}" type="presParOf" srcId="{36E35878-722B-498F-AE21-681CA236123C}" destId="{A2BD1B65-E5FE-4D13-BA21-614CACC31863}" srcOrd="6" destOrd="0" presId="urn:microsoft.com/office/officeart/2005/8/layout/cycle8"/>
    <dgm:cxn modelId="{57363983-F9BC-4719-B254-D79A74DC937C}" type="presParOf" srcId="{36E35878-722B-498F-AE21-681CA236123C}" destId="{8AC363DB-A8BA-4681-A63E-A906ACD516DF}" srcOrd="7" destOrd="0" presId="urn:microsoft.com/office/officeart/2005/8/layout/cycle8"/>
    <dgm:cxn modelId="{440EE2E4-3030-457B-85F8-209AA6F0B5E5}" type="presParOf" srcId="{36E35878-722B-498F-AE21-681CA236123C}" destId="{00285E50-C27F-4937-894C-2F3A83207F62}" srcOrd="8" destOrd="0" presId="urn:microsoft.com/office/officeart/2005/8/layout/cycle8"/>
    <dgm:cxn modelId="{654D8794-9BE0-47F9-8D1C-D82D0833C304}" type="presParOf" srcId="{36E35878-722B-498F-AE21-681CA236123C}" destId="{2518ACE6-D38E-49E4-B872-A93C66C05D1D}" srcOrd="9" destOrd="0" presId="urn:microsoft.com/office/officeart/2005/8/layout/cycle8"/>
    <dgm:cxn modelId="{8CA78D7F-0E39-498D-8713-100C53D0F95A}" type="presParOf" srcId="{36E35878-722B-498F-AE21-681CA236123C}" destId="{9E904579-0174-4EF9-B5DD-EF371D7DC4DF}" srcOrd="10" destOrd="0" presId="urn:microsoft.com/office/officeart/2005/8/layout/cycle8"/>
    <dgm:cxn modelId="{0A762ECD-C987-47F6-96E9-791287BDF1F1}" type="presParOf" srcId="{36E35878-722B-498F-AE21-681CA236123C}" destId="{BD10A3AF-13D8-4514-B997-82015673D023}" srcOrd="11" destOrd="0" presId="urn:microsoft.com/office/officeart/2005/8/layout/cycle8"/>
    <dgm:cxn modelId="{2F125CE6-CA59-489C-AE4C-1F36071B0AC3}" type="presParOf" srcId="{36E35878-722B-498F-AE21-681CA236123C}" destId="{635FC37D-5D5D-4102-B7B9-35EA8772ACAF}" srcOrd="12" destOrd="0" presId="urn:microsoft.com/office/officeart/2005/8/layout/cycle8"/>
    <dgm:cxn modelId="{6BC14CA7-2A0E-4BA1-A338-2820B38DD53E}" type="presParOf" srcId="{36E35878-722B-498F-AE21-681CA236123C}" destId="{85767680-F1EB-489C-9171-73732C0760B2}" srcOrd="13" destOrd="0" presId="urn:microsoft.com/office/officeart/2005/8/layout/cycle8"/>
    <dgm:cxn modelId="{215B4313-7D30-4FF5-BFBA-8938F202ED04}" type="presParOf" srcId="{36E35878-722B-498F-AE21-681CA236123C}" destId="{D95769FD-03AA-4FE1-B729-E45DD0CDC07C}"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72B84-89CA-4780-876A-89993934E2F5}">
      <dsp:nvSpPr>
        <dsp:cNvPr id="0" name=""/>
        <dsp:cNvSpPr/>
      </dsp:nvSpPr>
      <dsp:spPr>
        <a:xfrm>
          <a:off x="1913784" y="153031"/>
          <a:ext cx="1977633" cy="197763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Would equivalent requirements  apply to rolling stock owners? </a:t>
          </a:r>
          <a:endParaRPr lang="fr-BE" sz="900" kern="1200" dirty="0"/>
        </a:p>
      </dsp:txBody>
      <dsp:txXfrm>
        <a:off x="2956045" y="572101"/>
        <a:ext cx="706297" cy="588581"/>
      </dsp:txXfrm>
    </dsp:sp>
    <dsp:sp modelId="{A5CDABA9-60CA-417C-8F64-3B176662AF69}">
      <dsp:nvSpPr>
        <dsp:cNvPr id="0" name=""/>
        <dsp:cNvSpPr/>
      </dsp:nvSpPr>
      <dsp:spPr>
        <a:xfrm>
          <a:off x="1873055" y="223660"/>
          <a:ext cx="1977633" cy="197763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Font typeface="Times New Roman" panose="02020603050405020304" pitchFamily="18" charset="0"/>
            <a:buNone/>
          </a:pPr>
          <a:r>
            <a:rPr lang="en-US" sz="900" kern="1200" dirty="0"/>
            <a:t>Rolling stock not equipped with compliant EMS would face similar constraints.</a:t>
          </a:r>
          <a:endParaRPr lang="fr-BE" sz="900" kern="1200" dirty="0"/>
        </a:p>
      </dsp:txBody>
      <dsp:txXfrm>
        <a:off x="2343920" y="1506768"/>
        <a:ext cx="1059446" cy="517951"/>
      </dsp:txXfrm>
    </dsp:sp>
    <dsp:sp modelId="{00285E50-C27F-4937-894C-2F3A83207F62}">
      <dsp:nvSpPr>
        <dsp:cNvPr id="0" name=""/>
        <dsp:cNvSpPr/>
      </dsp:nvSpPr>
      <dsp:spPr>
        <a:xfrm>
          <a:off x="1832325" y="153031"/>
          <a:ext cx="1977633" cy="197763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Font typeface="Times New Roman" panose="02020603050405020304" pitchFamily="18" charset="0"/>
            <a:buNone/>
          </a:pPr>
          <a:r>
            <a:rPr lang="en-US" sz="900" kern="1200" dirty="0"/>
            <a:t>Rec. 4  -&gt; significant compliance obligation on Infrastructure Managers (IMs)</a:t>
          </a:r>
          <a:endParaRPr lang="fr-BE" sz="900" kern="1200" dirty="0"/>
        </a:p>
      </dsp:txBody>
      <dsp:txXfrm>
        <a:off x="2061401" y="572101"/>
        <a:ext cx="706297" cy="588581"/>
      </dsp:txXfrm>
    </dsp:sp>
    <dsp:sp modelId="{635FC37D-5D5D-4102-B7B9-35EA8772ACAF}">
      <dsp:nvSpPr>
        <dsp:cNvPr id="0" name=""/>
        <dsp:cNvSpPr/>
      </dsp:nvSpPr>
      <dsp:spPr>
        <a:xfrm>
          <a:off x="1791523" y="30606"/>
          <a:ext cx="2222483" cy="222248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767680-F1EB-489C-9171-73732C0760B2}">
      <dsp:nvSpPr>
        <dsp:cNvPr id="0" name=""/>
        <dsp:cNvSpPr/>
      </dsp:nvSpPr>
      <dsp:spPr>
        <a:xfrm>
          <a:off x="1750630" y="101110"/>
          <a:ext cx="2222483" cy="222248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5769FD-03AA-4FE1-B729-E45DD0CDC07C}">
      <dsp:nvSpPr>
        <dsp:cNvPr id="0" name=""/>
        <dsp:cNvSpPr/>
      </dsp:nvSpPr>
      <dsp:spPr>
        <a:xfrm>
          <a:off x="1709737" y="30606"/>
          <a:ext cx="2222483" cy="222248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08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86C0-1D5A-FFAE-1E81-99D532B66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FCA07-BEF2-6D05-47A4-6955B7B2B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545BE-2A46-D424-45F6-9A5B043CE5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28E17F4-2FAE-67AA-9776-8B107168BD0E}"/>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75528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Amendment of Table B.1 of TSI ENE (mandatory DCS assessment)</a:t>
            </a:r>
          </a:p>
          <a:p>
            <a:r>
              <a:rPr lang="en-US" dirty="0"/>
              <a:t>Without a mandatory assessment requirement in the regulatory framework, DCS compliance cannot be effectively verified and implementation risks remaining partial and inconsistent across Member States.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259887" cy="6006235"/>
          </a:xfrm>
          <a:prstGeom prst="rect">
            <a:avLst/>
          </a:prstGeom>
        </p:spPr>
      </p:pic>
      <p:sp>
        <p:nvSpPr>
          <p:cNvPr id="3" name="Text 0"/>
          <p:cNvSpPr/>
          <p:nvPr/>
        </p:nvSpPr>
        <p:spPr>
          <a:xfrm>
            <a:off x="457200" y="2103120"/>
            <a:ext cx="8229600" cy="685800"/>
          </a:xfrm>
          <a:prstGeom prst="rect">
            <a:avLst/>
          </a:prstGeom>
          <a:noFill/>
          <a:ln/>
        </p:spPr>
        <p:txBody>
          <a:bodyPr wrap="square" lIns="0" tIns="0" rIns="0" bIns="0" rtlCol="0" anchor="b"/>
          <a:lstStyle/>
          <a:p>
            <a:pPr marL="0" indent="0" algn="l">
              <a:buNone/>
            </a:pPr>
            <a:endParaRPr lang="en-US" sz="2600" dirty="0"/>
          </a:p>
        </p:txBody>
      </p:sp>
      <p:sp>
        <p:nvSpPr>
          <p:cNvPr id="4" name="Text 1"/>
          <p:cNvSpPr/>
          <p:nvPr/>
        </p:nvSpPr>
        <p:spPr>
          <a:xfrm>
            <a:off x="296055" y="2535587"/>
            <a:ext cx="8551889" cy="1447300"/>
          </a:xfrm>
          <a:prstGeom prst="rect">
            <a:avLst/>
          </a:prstGeom>
          <a:noFill/>
          <a:ln/>
        </p:spPr>
        <p:txBody>
          <a:bodyPr wrap="square" lIns="0" tIns="0" rIns="0" bIns="0" rtlCol="0" anchor="t"/>
          <a:lstStyle/>
          <a:p>
            <a:r>
              <a:rPr kumimoji="0" lang="fr-FR" b="0" i="0" u="none" strike="noStrike" kern="1200" cap="none" spc="0" normalizeH="0" baseline="0" noProof="0" dirty="0">
                <a:ln>
                  <a:noFill/>
                </a:ln>
                <a:solidFill>
                  <a:prstClr val="white"/>
                </a:solidFill>
                <a:effectLst/>
                <a:uLnTx/>
                <a:uFillTx/>
                <a:latin typeface="Opel Sans"/>
                <a:ea typeface="+mj-ea"/>
                <a:cs typeface="+mj-cs"/>
              </a:rPr>
              <a:t>ERESS Forum 2026</a:t>
            </a:r>
            <a:r>
              <a:rPr kumimoji="0" lang="en-US" b="0" i="0" u="none" strike="noStrike" kern="1200" cap="none" spc="0" normalizeH="0" baseline="0" noProof="0" dirty="0">
                <a:ln>
                  <a:noFill/>
                </a:ln>
                <a:solidFill>
                  <a:prstClr val="white"/>
                </a:solidFill>
                <a:effectLst/>
                <a:uLnTx/>
                <a:uFillTx/>
                <a:latin typeface="Opel Sans"/>
                <a:ea typeface="+mj-ea"/>
                <a:cs typeface="+mj-cs"/>
              </a:rPr>
              <a:t> (Frankfurt)</a:t>
            </a:r>
            <a:br>
              <a:rPr kumimoji="0" lang="fr-FR" b="0" i="0" u="none" strike="noStrike" kern="1200" cap="none" spc="0" normalizeH="0" baseline="0" noProof="0" dirty="0">
                <a:ln>
                  <a:noFill/>
                </a:ln>
                <a:solidFill>
                  <a:prstClr val="white"/>
                </a:solidFill>
                <a:effectLst/>
                <a:uLnTx/>
                <a:uFillTx/>
                <a:latin typeface="Opel Sans"/>
                <a:ea typeface="+mj-ea"/>
                <a:cs typeface="+mj-cs"/>
              </a:rPr>
            </a:br>
            <a:br>
              <a:rPr kumimoji="0" lang="fr-FR" b="0" i="0" u="none" strike="noStrike" kern="1200" cap="none" spc="0" normalizeH="0" baseline="0" noProof="0" dirty="0">
                <a:ln>
                  <a:noFill/>
                </a:ln>
                <a:solidFill>
                  <a:prstClr val="white"/>
                </a:solidFill>
                <a:effectLst/>
                <a:uLnTx/>
                <a:uFillTx/>
                <a:latin typeface="Opel Sans"/>
                <a:ea typeface="+mj-ea"/>
                <a:cs typeface="+mj-cs"/>
              </a:rPr>
            </a:br>
            <a:r>
              <a:rPr kumimoji="0" lang="fr-FR" b="0" i="0" u="none" strike="noStrike" kern="1200" cap="none" spc="0" normalizeH="0" baseline="0" noProof="0" dirty="0">
                <a:ln>
                  <a:noFill/>
                </a:ln>
                <a:solidFill>
                  <a:prstClr val="white"/>
                </a:solidFill>
                <a:effectLst/>
                <a:uLnTx/>
                <a:uFillTx/>
                <a:latin typeface="Opel Sans"/>
                <a:ea typeface="+mj-ea"/>
                <a:cs typeface="+mj-cs"/>
              </a:rPr>
              <a:t> 03/06/2026</a:t>
            </a:r>
            <a:br>
              <a:rPr kumimoji="0" lang="fr-FR" b="0" i="0" u="none" strike="noStrike" kern="1200" cap="none" spc="0" normalizeH="0" baseline="0" noProof="0" dirty="0">
                <a:ln>
                  <a:noFill/>
                </a:ln>
                <a:solidFill>
                  <a:prstClr val="white"/>
                </a:solidFill>
                <a:effectLst/>
                <a:uLnTx/>
                <a:uFillTx/>
                <a:latin typeface="Opel Sans"/>
                <a:ea typeface="+mj-ea"/>
                <a:cs typeface="+mj-cs"/>
              </a:rPr>
            </a:br>
            <a:br>
              <a:rPr kumimoji="0" lang="fr-FR" b="0" i="0" u="none" strike="noStrike" kern="1200" cap="none" spc="0" normalizeH="0" baseline="0" noProof="0" dirty="0">
                <a:ln>
                  <a:noFill/>
                </a:ln>
                <a:solidFill>
                  <a:prstClr val="white"/>
                </a:solidFill>
                <a:effectLst/>
                <a:uLnTx/>
                <a:uFillTx/>
                <a:latin typeface="Opel Sans"/>
                <a:ea typeface="+mj-ea"/>
                <a:cs typeface="+mj-cs"/>
              </a:rPr>
            </a:br>
            <a:r>
              <a:rPr kumimoji="0" lang="en-US" b="0" i="0" u="none" strike="noStrike" kern="1200" cap="none" spc="0" normalizeH="0" baseline="0" noProof="0" dirty="0">
                <a:ln>
                  <a:noFill/>
                </a:ln>
                <a:solidFill>
                  <a:prstClr val="white"/>
                </a:solidFill>
                <a:effectLst/>
                <a:uLnTx/>
                <a:uFillTx/>
                <a:latin typeface="Opel Sans"/>
                <a:ea typeface="+mj-ea"/>
                <a:cs typeface="+mj-cs"/>
              </a:rPr>
              <a:t>ERA AS-03 Report on Rail Energy Metering: AERRL Perspectives and Next Steps, </a:t>
            </a:r>
            <a:r>
              <a:rPr kumimoji="0" lang="en-US" b="0" i="1" u="none" strike="noStrike" kern="1200" cap="none" spc="0" normalizeH="0" baseline="0" noProof="0" dirty="0">
                <a:ln>
                  <a:noFill/>
                </a:ln>
                <a:solidFill>
                  <a:prstClr val="white"/>
                </a:solidFill>
                <a:effectLst/>
                <a:uLnTx/>
                <a:uFillTx/>
                <a:latin typeface="Opel Sans"/>
                <a:ea typeface="+mj-ea"/>
                <a:cs typeface="+mj-cs"/>
              </a:rPr>
              <a:t>Sebastian Rodriguez, Member of AERRL Subgroup Energy Settlement</a:t>
            </a:r>
            <a:endParaRPr lang="en-US" sz="1600" i="1" dirty="0"/>
          </a:p>
        </p:txBody>
      </p:sp>
      <p:sp>
        <p:nvSpPr>
          <p:cNvPr id="6" name="Text 3"/>
          <p:cNvSpPr/>
          <p:nvPr/>
        </p:nvSpPr>
        <p:spPr>
          <a:xfrm>
            <a:off x="457200" y="3429000"/>
            <a:ext cx="4572000" cy="274320"/>
          </a:xfrm>
          <a:prstGeom prst="rect">
            <a:avLst/>
          </a:prstGeom>
          <a:noFill/>
          <a:ln/>
        </p:spPr>
        <p:txBody>
          <a:bodyPr wrap="square" lIns="0" tIns="0" rIns="0" bIns="0" rtlCol="0" anchor="ctr"/>
          <a:lstStyle/>
          <a:p>
            <a:pPr marL="0" indent="0" algn="l">
              <a:buNone/>
            </a:pPr>
            <a:endParaRPr lang="en-US" sz="1300" dirty="0"/>
          </a:p>
        </p:txBody>
      </p:sp>
      <p:sp>
        <p:nvSpPr>
          <p:cNvPr id="7" name="Text 4"/>
          <p:cNvSpPr/>
          <p:nvPr/>
        </p:nvSpPr>
        <p:spPr>
          <a:xfrm>
            <a:off x="457200" y="3749040"/>
            <a:ext cx="8229600" cy="256032"/>
          </a:xfrm>
          <a:prstGeom prst="rect">
            <a:avLst/>
          </a:prstGeom>
          <a:noFill/>
          <a:ln/>
        </p:spPr>
        <p:txBody>
          <a:bodyPr wrap="square" lIns="0" tIns="0" rIns="0" bIns="0" rtlCol="0" anchor="ctr"/>
          <a:lstStyle/>
          <a:p>
            <a:pPr marL="0" indent="0" algn="l">
              <a:buNone/>
            </a:pP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914400" y="1645920"/>
            <a:ext cx="7315200" cy="1097280"/>
          </a:xfrm>
          <a:prstGeom prst="rect">
            <a:avLst/>
          </a:prstGeom>
          <a:noFill/>
          <a:ln/>
        </p:spPr>
        <p:txBody>
          <a:bodyPr wrap="square" lIns="0" tIns="0" rIns="0" bIns="0" rtlCol="0" anchor="ctr"/>
          <a:lstStyle/>
          <a:p>
            <a:pPr marL="0" indent="0" algn="ctr">
              <a:buNone/>
            </a:pPr>
            <a:r>
              <a:rPr lang="en-US" sz="5400" b="1" dirty="0">
                <a:solidFill>
                  <a:srgbClr val="FFFFFF"/>
                </a:solidFill>
                <a:latin typeface="Calibri" pitchFamily="34" charset="0"/>
                <a:ea typeface="Calibri" pitchFamily="34" charset="-122"/>
                <a:cs typeface="Calibri" pitchFamily="34" charset="-120"/>
              </a:rPr>
              <a:t>Q&amp;A</a:t>
            </a:r>
            <a:endParaRPr lang="en-US" sz="5400" dirty="0"/>
          </a:p>
        </p:txBody>
      </p:sp>
      <p:sp>
        <p:nvSpPr>
          <p:cNvPr id="4" name="Text 1"/>
          <p:cNvSpPr/>
          <p:nvPr/>
        </p:nvSpPr>
        <p:spPr>
          <a:xfrm>
            <a:off x="914400" y="2651760"/>
            <a:ext cx="7315200" cy="411480"/>
          </a:xfrm>
          <a:prstGeom prst="rect">
            <a:avLst/>
          </a:prstGeom>
          <a:noFill/>
          <a:ln/>
        </p:spPr>
        <p:txBody>
          <a:bodyPr wrap="square" lIns="0" tIns="0" rIns="0" bIns="0" rtlCol="0" anchor="ctr"/>
          <a:lstStyle/>
          <a:p>
            <a:pPr marL="0" indent="0" algn="ctr">
              <a:buNone/>
            </a:pPr>
            <a:r>
              <a:rPr lang="en-US" sz="2000" dirty="0">
                <a:solidFill>
                  <a:srgbClr val="C9D6EE"/>
                </a:solidFill>
                <a:latin typeface="Calibri" pitchFamily="34" charset="0"/>
                <a:ea typeface="Calibri" pitchFamily="34" charset="-122"/>
                <a:cs typeface="Calibri" pitchFamily="34" charset="-120"/>
              </a:rPr>
              <a:t>Questions &amp; Discussion</a:t>
            </a:r>
            <a:endParaRPr lang="en-US" sz="2000" dirty="0"/>
          </a:p>
        </p:txBody>
      </p:sp>
      <p:sp>
        <p:nvSpPr>
          <p:cNvPr id="5" name="Shape 2"/>
          <p:cNvSpPr/>
          <p:nvPr/>
        </p:nvSpPr>
        <p:spPr>
          <a:xfrm>
            <a:off x="2286000" y="3154680"/>
            <a:ext cx="4572000" cy="0"/>
          </a:xfrm>
          <a:prstGeom prst="line">
            <a:avLst/>
          </a:prstGeom>
          <a:noFill/>
          <a:ln w="12700">
            <a:solidFill>
              <a:srgbClr val="FFFFFF">
                <a:alpha val="50000"/>
              </a:srgbClr>
            </a:solidFill>
            <a:prstDash val="solid"/>
          </a:ln>
        </p:spPr>
        <p:txBody>
          <a:bodyPr/>
          <a:lstStyle/>
          <a:p>
            <a:endParaRPr lang="fr-BE"/>
          </a:p>
        </p:txBody>
      </p:sp>
      <p:sp>
        <p:nvSpPr>
          <p:cNvPr id="6" name="Text 3"/>
          <p:cNvSpPr/>
          <p:nvPr/>
        </p:nvSpPr>
        <p:spPr>
          <a:xfrm>
            <a:off x="914400" y="3310128"/>
            <a:ext cx="7315200" cy="274320"/>
          </a:xfrm>
          <a:prstGeom prst="rect">
            <a:avLst/>
          </a:prstGeom>
          <a:noFill/>
          <a:ln/>
        </p:spPr>
        <p:txBody>
          <a:bodyPr wrap="square" lIns="0" tIns="0" rIns="0" bIns="0" rtlCol="0" anchor="ctr"/>
          <a:lstStyle/>
          <a:p>
            <a:pPr marL="0" indent="0" algn="ctr">
              <a:buNone/>
            </a:pPr>
            <a:r>
              <a:rPr lang="en-US" sz="1200" dirty="0">
                <a:solidFill>
                  <a:srgbClr val="A8BDD9"/>
                </a:solidFill>
                <a:latin typeface="Calibri" pitchFamily="34" charset="0"/>
                <a:ea typeface="Calibri" pitchFamily="34" charset="-122"/>
                <a:cs typeface="Calibri" pitchFamily="34" charset="-120"/>
              </a:rPr>
              <a:t>Sebastián Rodriguez  |  AERRL  |  ERESS Forum 2026</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400" b="1" dirty="0">
                <a:solidFill>
                  <a:srgbClr val="002060"/>
                </a:solidFill>
                <a:latin typeface="Calibri" pitchFamily="34" charset="0"/>
                <a:ea typeface="Calibri" pitchFamily="34" charset="-122"/>
                <a:cs typeface="Calibri" pitchFamily="34" charset="-120"/>
              </a:rPr>
              <a:t>AERRL's Prior Analysis: Confirmed by the ERA Study</a:t>
            </a:r>
            <a:endParaRPr lang="en-US" sz="2400" dirty="0"/>
          </a:p>
        </p:txBody>
      </p:sp>
      <p:sp>
        <p:nvSpPr>
          <p:cNvPr id="4" name="Text 1"/>
          <p:cNvSpPr/>
          <p:nvPr/>
        </p:nvSpPr>
        <p:spPr>
          <a:xfrm>
            <a:off x="320040" y="1078992"/>
            <a:ext cx="8503920" cy="256032"/>
          </a:xfrm>
          <a:prstGeom prst="rect">
            <a:avLst/>
          </a:prstGeom>
          <a:noFill/>
          <a:ln/>
        </p:spPr>
        <p:txBody>
          <a:bodyPr wrap="square" lIns="0" tIns="0" rIns="0" bIns="0" rtlCol="0" anchor="t"/>
          <a:lstStyle/>
          <a:p>
            <a:pPr marL="0" indent="0" algn="ctr">
              <a:buNone/>
            </a:pPr>
            <a:r>
              <a:rPr lang="en-US" sz="1400" i="1" dirty="0">
                <a:solidFill>
                  <a:srgbClr val="1F4E79"/>
                </a:solidFill>
                <a:latin typeface="Calibri" pitchFamily="34" charset="0"/>
                <a:ea typeface="Calibri" pitchFamily="34" charset="-122"/>
                <a:cs typeface="Calibri" pitchFamily="34" charset="-120"/>
              </a:rPr>
              <a:t>AERRL raised the key issues before AS-03 was commissioned</a:t>
            </a:r>
            <a:endParaRPr lang="en-US" sz="1400" dirty="0"/>
          </a:p>
        </p:txBody>
      </p:sp>
      <p:sp>
        <p:nvSpPr>
          <p:cNvPr id="5" name="Text 2"/>
          <p:cNvSpPr/>
          <p:nvPr/>
        </p:nvSpPr>
        <p:spPr>
          <a:xfrm>
            <a:off x="8412480" y="4892040"/>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2</a:t>
            </a:r>
            <a:endParaRPr lang="en-US" sz="900" dirty="0"/>
          </a:p>
        </p:txBody>
      </p:sp>
      <p:sp>
        <p:nvSpPr>
          <p:cNvPr id="6" name="Shape 3"/>
          <p:cNvSpPr/>
          <p:nvPr/>
        </p:nvSpPr>
        <p:spPr>
          <a:xfrm>
            <a:off x="195517" y="1701384"/>
            <a:ext cx="4129145" cy="2488367"/>
          </a:xfrm>
          <a:prstGeom prst="rect">
            <a:avLst/>
          </a:prstGeom>
          <a:solidFill>
            <a:srgbClr val="F2F5FA"/>
          </a:solidFill>
          <a:ln w="12700">
            <a:solidFill>
              <a:srgbClr val="D0D9E8"/>
            </a:solidFill>
            <a:prstDash val="solid"/>
          </a:ln>
        </p:spPr>
        <p:txBody>
          <a:bodyPr/>
          <a:lstStyle/>
          <a:p>
            <a:endParaRPr lang="fr-BE" sz="2000"/>
          </a:p>
        </p:txBody>
      </p:sp>
      <p:sp>
        <p:nvSpPr>
          <p:cNvPr id="7" name="Text 4"/>
          <p:cNvSpPr/>
          <p:nvPr/>
        </p:nvSpPr>
        <p:spPr>
          <a:xfrm>
            <a:off x="268670" y="1768240"/>
            <a:ext cx="3965002" cy="320040"/>
          </a:xfrm>
          <a:prstGeom prst="rect">
            <a:avLst/>
          </a:prstGeom>
          <a:noFill/>
          <a:ln/>
        </p:spPr>
        <p:txBody>
          <a:bodyPr wrap="square" lIns="0" tIns="76200" rIns="0" bIns="0" rtlCol="0" anchor="ctr"/>
          <a:lstStyle/>
          <a:p>
            <a:pPr marL="0" indent="0" algn="ctr">
              <a:buNone/>
            </a:pPr>
            <a:r>
              <a:rPr lang="en-US" sz="1600" b="1" dirty="0">
                <a:solidFill>
                  <a:srgbClr val="002060"/>
                </a:solidFill>
                <a:latin typeface="Calibri" pitchFamily="34" charset="0"/>
                <a:ea typeface="Calibri" pitchFamily="34" charset="-122"/>
                <a:cs typeface="Calibri" pitchFamily="34" charset="-120"/>
              </a:rPr>
              <a:t>What AERRL had already identified</a:t>
            </a:r>
            <a:endParaRPr lang="en-US" sz="1600" dirty="0"/>
          </a:p>
        </p:txBody>
      </p:sp>
      <p:sp>
        <p:nvSpPr>
          <p:cNvPr id="8" name="Text 5"/>
          <p:cNvSpPr/>
          <p:nvPr/>
        </p:nvSpPr>
        <p:spPr>
          <a:xfrm>
            <a:off x="305245" y="2164805"/>
            <a:ext cx="3927597" cy="2651760"/>
          </a:xfrm>
          <a:prstGeom prst="rect">
            <a:avLst/>
          </a:prstGeom>
          <a:noFill/>
          <a:ln/>
        </p:spPr>
        <p:txBody>
          <a:bodyPr wrap="square" lIns="0" tIns="76200" rIns="0" bIns="0" rtlCol="0" anchor="t"/>
          <a:lstStyle/>
          <a:p>
            <a:pPr marL="171450" indent="-171450" algn="l">
              <a:lnSpc>
                <a:spcPct val="130000"/>
              </a:lnSpc>
              <a:spcAft>
                <a:spcPts val="1000"/>
              </a:spcAft>
              <a:buFont typeface="Wingdings" panose="05000000000000000000" pitchFamily="2" charset="2"/>
              <a:buChar char="Ø"/>
            </a:pPr>
            <a:r>
              <a:rPr lang="en-US" sz="1200" dirty="0">
                <a:solidFill>
                  <a:srgbClr val="1A1A1A"/>
                </a:solidFill>
                <a:latin typeface="Calibri" pitchFamily="34" charset="0"/>
                <a:ea typeface="Calibri" pitchFamily="34" charset="-122"/>
                <a:cs typeface="Calibri" pitchFamily="34" charset="-120"/>
              </a:rPr>
              <a:t>Fragmentation of national approaches to energy settlement
Limited interoperability of Energy Measurement Systems (EMS)
Absence of a fully harmonised EU framework for energy data
Barriers to effective cross-border rolling stock operations</a:t>
            </a:r>
            <a:endParaRPr lang="en-US" sz="1200" dirty="0"/>
          </a:p>
        </p:txBody>
      </p:sp>
      <p:sp>
        <p:nvSpPr>
          <p:cNvPr id="9" name="Shape 6"/>
          <p:cNvSpPr/>
          <p:nvPr/>
        </p:nvSpPr>
        <p:spPr>
          <a:xfrm>
            <a:off x="4434390" y="1701384"/>
            <a:ext cx="4343400" cy="2488367"/>
          </a:xfrm>
          <a:prstGeom prst="rect">
            <a:avLst/>
          </a:prstGeom>
          <a:solidFill>
            <a:srgbClr val="EBF1FF"/>
          </a:solidFill>
          <a:ln w="12700">
            <a:solidFill>
              <a:srgbClr val="9AB0D4"/>
            </a:solidFill>
            <a:prstDash val="solid"/>
          </a:ln>
        </p:spPr>
        <p:txBody>
          <a:bodyPr/>
          <a:lstStyle/>
          <a:p>
            <a:endParaRPr lang="fr-BE"/>
          </a:p>
        </p:txBody>
      </p:sp>
      <p:sp>
        <p:nvSpPr>
          <p:cNvPr id="10" name="Text 7"/>
          <p:cNvSpPr/>
          <p:nvPr/>
        </p:nvSpPr>
        <p:spPr>
          <a:xfrm>
            <a:off x="4535424" y="1727019"/>
            <a:ext cx="4288536" cy="333051"/>
          </a:xfrm>
          <a:prstGeom prst="rect">
            <a:avLst/>
          </a:prstGeom>
          <a:noFill/>
          <a:ln/>
        </p:spPr>
        <p:txBody>
          <a:bodyPr wrap="square" lIns="0" tIns="76200" rIns="0" bIns="0" rtlCol="0" anchor="ctr"/>
          <a:lstStyle/>
          <a:p>
            <a:pPr marL="0" indent="0" algn="ctr">
              <a:buNone/>
            </a:pPr>
            <a:r>
              <a:rPr lang="en-US" sz="1600" b="1" dirty="0">
                <a:solidFill>
                  <a:srgbClr val="002060"/>
                </a:solidFill>
                <a:latin typeface="Calibri" pitchFamily="34" charset="0"/>
                <a:ea typeface="Calibri" pitchFamily="34" charset="-122"/>
                <a:cs typeface="Calibri" pitchFamily="34" charset="-120"/>
              </a:rPr>
              <a:t>What AS-03 confirms</a:t>
            </a:r>
            <a:endParaRPr lang="en-US" sz="1600" dirty="0"/>
          </a:p>
        </p:txBody>
      </p:sp>
      <p:sp>
        <p:nvSpPr>
          <p:cNvPr id="11" name="Text 8"/>
          <p:cNvSpPr/>
          <p:nvPr/>
        </p:nvSpPr>
        <p:spPr>
          <a:xfrm>
            <a:off x="4498848" y="2178942"/>
            <a:ext cx="4251960" cy="2193126"/>
          </a:xfrm>
          <a:prstGeom prst="rect">
            <a:avLst/>
          </a:prstGeom>
          <a:noFill/>
          <a:ln/>
        </p:spPr>
        <p:txBody>
          <a:bodyPr wrap="square" lIns="0" tIns="76200" rIns="0" bIns="0" rtlCol="0" anchor="t"/>
          <a:lstStyle/>
          <a:p>
            <a:pPr marL="171450" indent="-171450" algn="l">
              <a:lnSpc>
                <a:spcPct val="130000"/>
              </a:lnSpc>
              <a:spcAft>
                <a:spcPts val="1000"/>
              </a:spcAft>
              <a:buFont typeface="Wingdings" panose="05000000000000000000" pitchFamily="2" charset="2"/>
              <a:buChar char="ü"/>
            </a:pPr>
            <a:r>
              <a:rPr lang="en-US" sz="1200" b="1" dirty="0">
                <a:solidFill>
                  <a:srgbClr val="1A6630"/>
                </a:solidFill>
                <a:latin typeface="Calibri" pitchFamily="34" charset="0"/>
                <a:ea typeface="Calibri" pitchFamily="34" charset="-122"/>
                <a:cs typeface="Calibri" pitchFamily="34" charset="-120"/>
              </a:rPr>
              <a:t> </a:t>
            </a:r>
            <a:r>
              <a:rPr lang="en-US" sz="1200" dirty="0">
                <a:solidFill>
                  <a:srgbClr val="1A1A1A"/>
                </a:solidFill>
                <a:latin typeface="Calibri" pitchFamily="34" charset="0"/>
                <a:ea typeface="Calibri" pitchFamily="34" charset="-122"/>
                <a:cs typeface="Calibri" pitchFamily="34" charset="-120"/>
              </a:rPr>
              <a:t>The same structural deficiencies exist across Member States
</a:t>
            </a:r>
            <a:r>
              <a:rPr lang="en-US" sz="1200" b="1" dirty="0">
                <a:solidFill>
                  <a:srgbClr val="1A6630"/>
                </a:solidFill>
                <a:latin typeface="Calibri" pitchFamily="34" charset="0"/>
                <a:ea typeface="Calibri" pitchFamily="34" charset="-122"/>
                <a:cs typeface="Calibri" pitchFamily="34" charset="-120"/>
              </a:rPr>
              <a:t> </a:t>
            </a:r>
            <a:r>
              <a:rPr lang="en-US" sz="1200" dirty="0">
                <a:solidFill>
                  <a:srgbClr val="1A1A1A"/>
                </a:solidFill>
                <a:latin typeface="Calibri" pitchFamily="34" charset="0"/>
                <a:ea typeface="Calibri" pitchFamily="34" charset="-122"/>
                <a:cs typeface="Calibri" pitchFamily="34" charset="-120"/>
              </a:rPr>
              <a:t>Significant implementation gaps persist in the current framework
</a:t>
            </a:r>
            <a:r>
              <a:rPr lang="en-US" sz="1200" b="1" dirty="0">
                <a:solidFill>
                  <a:srgbClr val="1A6630"/>
                </a:solidFill>
                <a:latin typeface="Calibri" pitchFamily="34" charset="0"/>
                <a:ea typeface="Calibri" pitchFamily="34" charset="-122"/>
                <a:cs typeface="Calibri" pitchFamily="34" charset="-120"/>
              </a:rPr>
              <a:t> </a:t>
            </a:r>
            <a:r>
              <a:rPr lang="en-US" sz="1200" dirty="0">
                <a:solidFill>
                  <a:srgbClr val="1A1A1A"/>
                </a:solidFill>
                <a:latin typeface="Calibri" pitchFamily="34" charset="0"/>
                <a:ea typeface="Calibri" pitchFamily="34" charset="-122"/>
                <a:cs typeface="Calibri" pitchFamily="34" charset="-120"/>
              </a:rPr>
              <a:t>Main challenges lie in incomplete &amp; inconsistent implementation  not in the absence of legislation
AERRL's input has contributed to shaping the regulatory discussion</a:t>
            </a:r>
            <a:endParaRPr lang="en-US" sz="1200" dirty="0"/>
          </a:p>
        </p:txBody>
      </p:sp>
      <p:sp>
        <p:nvSpPr>
          <p:cNvPr id="12" name="Shape 9"/>
          <p:cNvSpPr/>
          <p:nvPr/>
        </p:nvSpPr>
        <p:spPr>
          <a:xfrm>
            <a:off x="402336" y="4741869"/>
            <a:ext cx="8467344" cy="333051"/>
          </a:xfrm>
          <a:prstGeom prst="rect">
            <a:avLst/>
          </a:prstGeom>
          <a:solidFill>
            <a:schemeClr val="accent2">
              <a:lumMod val="60000"/>
              <a:lumOff val="40000"/>
            </a:schemeClr>
          </a:solidFill>
          <a:ln w="12700">
            <a:solidFill>
              <a:srgbClr val="002060"/>
            </a:solidFill>
            <a:prstDash val="solid"/>
          </a:ln>
        </p:spPr>
        <p:txBody>
          <a:bodyPr/>
          <a:lstStyle/>
          <a:p>
            <a:endParaRPr lang="fr-BE" dirty="0">
              <a:highlight>
                <a:srgbClr val="FFFF00"/>
              </a:highlight>
            </a:endParaRPr>
          </a:p>
        </p:txBody>
      </p:sp>
      <p:sp>
        <p:nvSpPr>
          <p:cNvPr id="13" name="Text 10"/>
          <p:cNvSpPr/>
          <p:nvPr/>
        </p:nvSpPr>
        <p:spPr>
          <a:xfrm>
            <a:off x="265176" y="4759227"/>
            <a:ext cx="8467344" cy="274320"/>
          </a:xfrm>
          <a:prstGeom prst="rect">
            <a:avLst/>
          </a:prstGeom>
          <a:noFill/>
          <a:ln/>
        </p:spPr>
        <p:txBody>
          <a:bodyPr wrap="square" lIns="0" tIns="0" rIns="0" bIns="0" rtlCol="0" anchor="ctr"/>
          <a:lstStyle/>
          <a:p>
            <a:pPr marL="0" indent="0" algn="ctr">
              <a:buNone/>
            </a:pPr>
            <a:r>
              <a:rPr lang="en-US" sz="1400" b="1" i="1" dirty="0">
                <a:latin typeface="Calibri" pitchFamily="34" charset="0"/>
                <a:ea typeface="Calibri" pitchFamily="34" charset="-122"/>
                <a:cs typeface="Calibri" pitchFamily="34" charset="-120"/>
              </a:rPr>
              <a:t>AERRL's analysis has been </a:t>
            </a:r>
            <a:r>
              <a:rPr lang="en-US" sz="1400" b="1" i="1" dirty="0" err="1">
                <a:latin typeface="Calibri" pitchFamily="34" charset="0"/>
                <a:ea typeface="Calibri" pitchFamily="34" charset="-122"/>
                <a:cs typeface="Calibri" pitchFamily="34" charset="-120"/>
              </a:rPr>
              <a:t>recognised</a:t>
            </a:r>
            <a:r>
              <a:rPr lang="en-US" sz="1400" b="1" i="1" dirty="0">
                <a:latin typeface="Calibri" pitchFamily="34" charset="0"/>
                <a:ea typeface="Calibri" pitchFamily="34" charset="-122"/>
                <a:cs typeface="Calibri" pitchFamily="34" charset="-120"/>
              </a:rPr>
              <a:t> and has contributed to shaping the current regulatory discussion</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400" b="1" dirty="0">
                <a:solidFill>
                  <a:srgbClr val="002060"/>
                </a:solidFill>
                <a:latin typeface="Calibri" pitchFamily="34" charset="0"/>
                <a:ea typeface="Calibri" pitchFamily="34" charset="-122"/>
                <a:cs typeface="Calibri" pitchFamily="34" charset="-120"/>
              </a:rPr>
              <a:t>ERA AS-03: A Fragmented and Incomplete System</a:t>
            </a:r>
            <a:endParaRPr lang="en-US" sz="2400" dirty="0"/>
          </a:p>
        </p:txBody>
      </p:sp>
      <p:sp>
        <p:nvSpPr>
          <p:cNvPr id="4" name="Text 1"/>
          <p:cNvSpPr/>
          <p:nvPr/>
        </p:nvSpPr>
        <p:spPr>
          <a:xfrm>
            <a:off x="320040" y="1078992"/>
            <a:ext cx="8503920" cy="256032"/>
          </a:xfrm>
          <a:prstGeom prst="rect">
            <a:avLst/>
          </a:prstGeom>
          <a:noFill/>
          <a:ln/>
        </p:spPr>
        <p:txBody>
          <a:bodyPr wrap="square" lIns="0" tIns="0" rIns="0" bIns="0" rtlCol="0" anchor="t"/>
          <a:lstStyle/>
          <a:p>
            <a:pPr marL="0" indent="0" algn="ctr">
              <a:buNone/>
            </a:pPr>
            <a:r>
              <a:rPr lang="en-US" sz="1400" i="1" dirty="0">
                <a:solidFill>
                  <a:srgbClr val="1F4E79"/>
                </a:solidFill>
                <a:latin typeface="Calibri" pitchFamily="34" charset="0"/>
                <a:ea typeface="Calibri" pitchFamily="34" charset="-122"/>
                <a:cs typeface="Calibri" pitchFamily="34" charset="-120"/>
              </a:rPr>
              <a:t>Key findings from the study</a:t>
            </a:r>
            <a:endParaRPr lang="en-US" sz="1400" dirty="0"/>
          </a:p>
        </p:txBody>
      </p:sp>
      <p:sp>
        <p:nvSpPr>
          <p:cNvPr id="5" name="Text 2"/>
          <p:cNvSpPr/>
          <p:nvPr/>
        </p:nvSpPr>
        <p:spPr>
          <a:xfrm>
            <a:off x="8412480" y="4892040"/>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3</a:t>
            </a:r>
            <a:endParaRPr lang="en-US" sz="900" dirty="0"/>
          </a:p>
        </p:txBody>
      </p:sp>
      <p:sp>
        <p:nvSpPr>
          <p:cNvPr id="6" name="Shape 3"/>
          <p:cNvSpPr/>
          <p:nvPr/>
        </p:nvSpPr>
        <p:spPr>
          <a:xfrm>
            <a:off x="320040" y="1417320"/>
            <a:ext cx="2606040" cy="1097280"/>
          </a:xfrm>
          <a:prstGeom prst="rect">
            <a:avLst/>
          </a:prstGeom>
          <a:solidFill>
            <a:srgbClr val="002060"/>
          </a:solidFill>
          <a:ln w="12700">
            <a:solidFill>
              <a:srgbClr val="002060"/>
            </a:solidFill>
            <a:prstDash val="solid"/>
          </a:ln>
          <a:effectLst>
            <a:outerShdw blurRad="50800" dist="25400" dir="8100000" algn="bl" rotWithShape="0">
              <a:srgbClr val="000000">
                <a:alpha val="18000"/>
              </a:srgbClr>
            </a:outerShdw>
          </a:effectLst>
        </p:spPr>
        <p:txBody>
          <a:bodyPr/>
          <a:lstStyle/>
          <a:p>
            <a:endParaRPr lang="fr-BE"/>
          </a:p>
        </p:txBody>
      </p:sp>
      <p:sp>
        <p:nvSpPr>
          <p:cNvPr id="7" name="Text 4"/>
          <p:cNvSpPr/>
          <p:nvPr/>
        </p:nvSpPr>
        <p:spPr>
          <a:xfrm>
            <a:off x="320040" y="1444752"/>
            <a:ext cx="2606040" cy="594360"/>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13</a:t>
            </a:r>
            <a:endParaRPr lang="en-US" sz="4000" dirty="0"/>
          </a:p>
        </p:txBody>
      </p:sp>
      <p:sp>
        <p:nvSpPr>
          <p:cNvPr id="8" name="Text 5"/>
          <p:cNvSpPr/>
          <p:nvPr/>
        </p:nvSpPr>
        <p:spPr>
          <a:xfrm>
            <a:off x="393192" y="2011680"/>
            <a:ext cx="2459736" cy="475488"/>
          </a:xfrm>
          <a:prstGeom prst="rect">
            <a:avLst/>
          </a:prstGeom>
          <a:noFill/>
          <a:ln/>
        </p:spPr>
        <p:txBody>
          <a:bodyPr wrap="square" lIns="0" tIns="0" rIns="0" bIns="0" rtlCol="0" anchor="ctr"/>
          <a:lstStyle/>
          <a:p>
            <a:pPr marL="0" indent="0" algn="ctr">
              <a:lnSpc>
                <a:spcPct val="115000"/>
              </a:lnSpc>
              <a:buNone/>
            </a:pPr>
            <a:r>
              <a:rPr lang="en-US" sz="1400" b="1" dirty="0">
                <a:solidFill>
                  <a:srgbClr val="C9D6EE"/>
                </a:solidFill>
                <a:latin typeface="Calibri" pitchFamily="34" charset="0"/>
                <a:ea typeface="Calibri" pitchFamily="34" charset="-122"/>
                <a:cs typeface="Calibri" pitchFamily="34" charset="-120"/>
              </a:rPr>
              <a:t>Member States non-compliant</a:t>
            </a:r>
            <a:endParaRPr lang="en-US" sz="1400" b="1" dirty="0"/>
          </a:p>
          <a:p>
            <a:pPr marL="0" indent="0" algn="ctr">
              <a:lnSpc>
                <a:spcPct val="115000"/>
              </a:lnSpc>
              <a:buNone/>
            </a:pPr>
            <a:r>
              <a:rPr lang="en-US" sz="1400" b="1" dirty="0">
                <a:solidFill>
                  <a:srgbClr val="C9D6EE"/>
                </a:solidFill>
                <a:latin typeface="Calibri" pitchFamily="34" charset="0"/>
                <a:ea typeface="Calibri" pitchFamily="34" charset="-122"/>
                <a:cs typeface="Calibri" pitchFamily="34" charset="-120"/>
              </a:rPr>
              <a:t>with TSI ENE requirements</a:t>
            </a:r>
            <a:endParaRPr lang="en-US" sz="1400" b="1" dirty="0"/>
          </a:p>
        </p:txBody>
      </p:sp>
      <p:sp>
        <p:nvSpPr>
          <p:cNvPr id="9" name="Shape 6"/>
          <p:cNvSpPr/>
          <p:nvPr/>
        </p:nvSpPr>
        <p:spPr>
          <a:xfrm>
            <a:off x="3072384" y="1417320"/>
            <a:ext cx="2606040" cy="1097280"/>
          </a:xfrm>
          <a:prstGeom prst="rect">
            <a:avLst/>
          </a:prstGeom>
          <a:solidFill>
            <a:srgbClr val="002060"/>
          </a:solidFill>
          <a:ln w="12700">
            <a:solidFill>
              <a:srgbClr val="002060"/>
            </a:solidFill>
            <a:prstDash val="solid"/>
          </a:ln>
          <a:effectLst>
            <a:outerShdw blurRad="50800" dist="25400" dir="8100000" algn="bl" rotWithShape="0">
              <a:srgbClr val="000000">
                <a:alpha val="18000"/>
              </a:srgbClr>
            </a:outerShdw>
          </a:effectLst>
        </p:spPr>
        <p:txBody>
          <a:bodyPr/>
          <a:lstStyle/>
          <a:p>
            <a:endParaRPr lang="fr-BE"/>
          </a:p>
        </p:txBody>
      </p:sp>
      <p:sp>
        <p:nvSpPr>
          <p:cNvPr id="10" name="Text 7"/>
          <p:cNvSpPr/>
          <p:nvPr/>
        </p:nvSpPr>
        <p:spPr>
          <a:xfrm>
            <a:off x="3072384" y="1444752"/>
            <a:ext cx="2606040" cy="594360"/>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7</a:t>
            </a:r>
            <a:endParaRPr lang="en-US" sz="4000" dirty="0"/>
          </a:p>
        </p:txBody>
      </p:sp>
      <p:sp>
        <p:nvSpPr>
          <p:cNvPr id="11" name="Text 8"/>
          <p:cNvSpPr/>
          <p:nvPr/>
        </p:nvSpPr>
        <p:spPr>
          <a:xfrm>
            <a:off x="3145536" y="2011680"/>
            <a:ext cx="2459736" cy="475488"/>
          </a:xfrm>
          <a:prstGeom prst="rect">
            <a:avLst/>
          </a:prstGeom>
          <a:noFill/>
          <a:ln/>
        </p:spPr>
        <p:txBody>
          <a:bodyPr wrap="square" lIns="0" tIns="0" rIns="0" bIns="0" rtlCol="0" anchor="ctr"/>
          <a:lstStyle/>
          <a:p>
            <a:pPr marL="0" indent="0" algn="ctr">
              <a:lnSpc>
                <a:spcPct val="115000"/>
              </a:lnSpc>
              <a:buNone/>
            </a:pPr>
            <a:r>
              <a:rPr lang="en-US" sz="1400" b="1" dirty="0">
                <a:solidFill>
                  <a:srgbClr val="C9D6EE"/>
                </a:solidFill>
                <a:latin typeface="Calibri" pitchFamily="34" charset="0"/>
                <a:cs typeface="Calibri" pitchFamily="34" charset="-120"/>
              </a:rPr>
              <a:t>Member States allow genuine</a:t>
            </a:r>
          </a:p>
          <a:p>
            <a:pPr marL="0" indent="0" algn="ctr">
              <a:lnSpc>
                <a:spcPct val="115000"/>
              </a:lnSpc>
              <a:buNone/>
            </a:pPr>
            <a:r>
              <a:rPr lang="en-US" sz="1400" b="1" dirty="0">
                <a:solidFill>
                  <a:srgbClr val="C9D6EE"/>
                </a:solidFill>
                <a:latin typeface="Calibri" pitchFamily="34" charset="0"/>
                <a:cs typeface="Calibri" pitchFamily="34" charset="-120"/>
              </a:rPr>
              <a:t>energy supplier choice</a:t>
            </a:r>
          </a:p>
        </p:txBody>
      </p:sp>
      <p:sp>
        <p:nvSpPr>
          <p:cNvPr id="12" name="Shape 9"/>
          <p:cNvSpPr/>
          <p:nvPr/>
        </p:nvSpPr>
        <p:spPr>
          <a:xfrm>
            <a:off x="5824728" y="1417320"/>
            <a:ext cx="2606040" cy="1097280"/>
          </a:xfrm>
          <a:prstGeom prst="rect">
            <a:avLst/>
          </a:prstGeom>
          <a:solidFill>
            <a:srgbClr val="002060"/>
          </a:solidFill>
          <a:ln w="12700">
            <a:solidFill>
              <a:srgbClr val="002060"/>
            </a:solidFill>
            <a:prstDash val="solid"/>
          </a:ln>
          <a:effectLst>
            <a:outerShdw blurRad="50800" dist="25400" dir="8100000" algn="bl" rotWithShape="0">
              <a:srgbClr val="000000">
                <a:alpha val="18000"/>
              </a:srgbClr>
            </a:outerShdw>
          </a:effectLst>
        </p:spPr>
        <p:txBody>
          <a:bodyPr/>
          <a:lstStyle/>
          <a:p>
            <a:endParaRPr lang="fr-BE"/>
          </a:p>
        </p:txBody>
      </p:sp>
      <p:sp>
        <p:nvSpPr>
          <p:cNvPr id="13" name="Text 10"/>
          <p:cNvSpPr/>
          <p:nvPr/>
        </p:nvSpPr>
        <p:spPr>
          <a:xfrm>
            <a:off x="5824728" y="1444752"/>
            <a:ext cx="2606040" cy="594360"/>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2+</a:t>
            </a:r>
            <a:endParaRPr lang="en-US" sz="4000" dirty="0"/>
          </a:p>
        </p:txBody>
      </p:sp>
      <p:sp>
        <p:nvSpPr>
          <p:cNvPr id="14" name="Text 11"/>
          <p:cNvSpPr/>
          <p:nvPr/>
        </p:nvSpPr>
        <p:spPr>
          <a:xfrm>
            <a:off x="5897880" y="2011680"/>
            <a:ext cx="2459736" cy="475488"/>
          </a:xfrm>
          <a:prstGeom prst="rect">
            <a:avLst/>
          </a:prstGeom>
          <a:noFill/>
          <a:ln/>
        </p:spPr>
        <p:txBody>
          <a:bodyPr wrap="square" lIns="0" tIns="0" rIns="0" bIns="0" rtlCol="0" anchor="ctr"/>
          <a:lstStyle/>
          <a:p>
            <a:pPr algn="ctr">
              <a:lnSpc>
                <a:spcPct val="115000"/>
              </a:lnSpc>
            </a:pPr>
            <a:r>
              <a:rPr lang="en-US" sz="1400" b="1" dirty="0">
                <a:solidFill>
                  <a:srgbClr val="C9D6EE"/>
                </a:solidFill>
                <a:latin typeface="Calibri" pitchFamily="34" charset="0"/>
                <a:cs typeface="Calibri" pitchFamily="34" charset="-120"/>
              </a:rPr>
              <a:t>EMS systems often deployed</a:t>
            </a:r>
          </a:p>
          <a:p>
            <a:pPr algn="ctr">
              <a:lnSpc>
                <a:spcPct val="115000"/>
              </a:lnSpc>
            </a:pPr>
            <a:r>
              <a:rPr lang="en-US" sz="1400" b="1" dirty="0">
                <a:solidFill>
                  <a:srgbClr val="C9D6EE"/>
                </a:solidFill>
                <a:latin typeface="Calibri" pitchFamily="34" charset="0"/>
                <a:cs typeface="Calibri" pitchFamily="34" charset="-120"/>
              </a:rPr>
              <a:t>on a single cross-border loco</a:t>
            </a:r>
          </a:p>
        </p:txBody>
      </p:sp>
      <p:sp>
        <p:nvSpPr>
          <p:cNvPr id="15" name="Shape 12"/>
          <p:cNvSpPr/>
          <p:nvPr/>
        </p:nvSpPr>
        <p:spPr>
          <a:xfrm>
            <a:off x="320040" y="2670048"/>
            <a:ext cx="4206240" cy="2212848"/>
          </a:xfrm>
          <a:prstGeom prst="rect">
            <a:avLst/>
          </a:prstGeom>
          <a:solidFill>
            <a:srgbClr val="F2F5FA"/>
          </a:solidFill>
          <a:ln w="12700">
            <a:solidFill>
              <a:srgbClr val="D0D9E8"/>
            </a:solidFill>
            <a:prstDash val="solid"/>
          </a:ln>
        </p:spPr>
        <p:txBody>
          <a:bodyPr/>
          <a:lstStyle/>
          <a:p>
            <a:endParaRPr lang="fr-BE"/>
          </a:p>
        </p:txBody>
      </p:sp>
      <p:sp>
        <p:nvSpPr>
          <p:cNvPr id="16" name="Text 13"/>
          <p:cNvSpPr/>
          <p:nvPr/>
        </p:nvSpPr>
        <p:spPr>
          <a:xfrm>
            <a:off x="411480" y="2724912"/>
            <a:ext cx="4023360" cy="274320"/>
          </a:xfrm>
          <a:prstGeom prst="rect">
            <a:avLst/>
          </a:prstGeom>
          <a:noFill/>
          <a:ln/>
        </p:spPr>
        <p:txBody>
          <a:bodyPr wrap="square" lIns="0" tIns="0" rIns="0" bIns="0" rtlCol="0" anchor="ctr"/>
          <a:lstStyle/>
          <a:p>
            <a:pPr marL="0" indent="0" algn="ctr">
              <a:buNone/>
            </a:pPr>
            <a:r>
              <a:rPr lang="en-US" b="1" dirty="0">
                <a:solidFill>
                  <a:srgbClr val="002060"/>
                </a:solidFill>
                <a:latin typeface="Calibri" pitchFamily="34" charset="0"/>
                <a:ea typeface="Calibri" pitchFamily="34" charset="-122"/>
                <a:cs typeface="Calibri" pitchFamily="34" charset="-120"/>
              </a:rPr>
              <a:t>Fragmented data &amp; standards</a:t>
            </a:r>
            <a:endParaRPr lang="en-US" dirty="0"/>
          </a:p>
        </p:txBody>
      </p:sp>
      <p:sp>
        <p:nvSpPr>
          <p:cNvPr id="17" name="Text 14"/>
          <p:cNvSpPr/>
          <p:nvPr/>
        </p:nvSpPr>
        <p:spPr>
          <a:xfrm>
            <a:off x="411480" y="3054096"/>
            <a:ext cx="4023360" cy="1737360"/>
          </a:xfrm>
          <a:prstGeom prst="rect">
            <a:avLst/>
          </a:prstGeom>
          <a:noFill/>
          <a:ln/>
        </p:spPr>
        <p:txBody>
          <a:bodyPr wrap="square" lIns="0" tIns="0" rIns="0" bIns="0" rtlCol="0" anchor="t"/>
          <a:lstStyle/>
          <a:p>
            <a:pPr marL="171450" indent="-171450" algn="l">
              <a:lnSpc>
                <a:spcPct val="125000"/>
              </a:lnSpc>
              <a:spcAft>
                <a:spcPts val="800"/>
              </a:spcAft>
              <a:buFont typeface="Wingdings" panose="05000000000000000000" pitchFamily="2" charset="2"/>
              <a:buChar char="Ø"/>
            </a:pPr>
            <a:r>
              <a:rPr lang="en-US" sz="1400" dirty="0">
                <a:solidFill>
                  <a:srgbClr val="1A1A1A"/>
                </a:solidFill>
                <a:latin typeface="Calibri" pitchFamily="34" charset="0"/>
                <a:ea typeface="Calibri" pitchFamily="34" charset="-122"/>
                <a:cs typeface="Calibri" pitchFamily="34" charset="-120"/>
              </a:rPr>
              <a:t>National EMS requirements and infrastructure-specific constraints continue to apply
Data exchange models vary widely -&gt; no consistent cross-border standard
Interface between railway and energy legislation remains undefined at EU level</a:t>
            </a:r>
            <a:endParaRPr lang="en-US" sz="1400" dirty="0"/>
          </a:p>
        </p:txBody>
      </p:sp>
      <p:sp>
        <p:nvSpPr>
          <p:cNvPr id="18" name="Shape 15"/>
          <p:cNvSpPr/>
          <p:nvPr/>
        </p:nvSpPr>
        <p:spPr>
          <a:xfrm>
            <a:off x="4800600" y="2670048"/>
            <a:ext cx="4206240" cy="2212848"/>
          </a:xfrm>
          <a:prstGeom prst="rect">
            <a:avLst/>
          </a:prstGeom>
          <a:solidFill>
            <a:srgbClr val="F2F5FA"/>
          </a:solidFill>
          <a:ln w="12700">
            <a:solidFill>
              <a:srgbClr val="D0D9E8"/>
            </a:solidFill>
            <a:prstDash val="solid"/>
          </a:ln>
        </p:spPr>
        <p:txBody>
          <a:bodyPr/>
          <a:lstStyle/>
          <a:p>
            <a:endParaRPr lang="fr-BE"/>
          </a:p>
        </p:txBody>
      </p:sp>
      <p:sp>
        <p:nvSpPr>
          <p:cNvPr id="19" name="Text 16"/>
          <p:cNvSpPr/>
          <p:nvPr/>
        </p:nvSpPr>
        <p:spPr>
          <a:xfrm>
            <a:off x="4892040" y="2724912"/>
            <a:ext cx="4023360" cy="274320"/>
          </a:xfrm>
          <a:prstGeom prst="rect">
            <a:avLst/>
          </a:prstGeom>
          <a:noFill/>
          <a:ln/>
        </p:spPr>
        <p:txBody>
          <a:bodyPr wrap="square" lIns="0" tIns="0" rIns="0" bIns="0" rtlCol="0" anchor="ctr"/>
          <a:lstStyle/>
          <a:p>
            <a:pPr marL="0" indent="0" algn="ctr">
              <a:buNone/>
            </a:pPr>
            <a:r>
              <a:rPr lang="en-US" sz="1600" b="1" dirty="0">
                <a:solidFill>
                  <a:srgbClr val="002060"/>
                </a:solidFill>
                <a:latin typeface="Calibri" pitchFamily="34" charset="0"/>
                <a:ea typeface="Calibri" pitchFamily="34" charset="-122"/>
                <a:cs typeface="Calibri" pitchFamily="34" charset="-120"/>
              </a:rPr>
              <a:t>Consequences for rolling stock lessors</a:t>
            </a:r>
            <a:endParaRPr lang="en-US" sz="1600" dirty="0"/>
          </a:p>
        </p:txBody>
      </p:sp>
      <p:sp>
        <p:nvSpPr>
          <p:cNvPr id="20" name="Text 17"/>
          <p:cNvSpPr/>
          <p:nvPr/>
        </p:nvSpPr>
        <p:spPr>
          <a:xfrm>
            <a:off x="4892040" y="3054096"/>
            <a:ext cx="4023360" cy="1737360"/>
          </a:xfrm>
          <a:prstGeom prst="rect">
            <a:avLst/>
          </a:prstGeom>
          <a:noFill/>
          <a:ln/>
        </p:spPr>
        <p:txBody>
          <a:bodyPr wrap="square" lIns="0" tIns="0" rIns="0" bIns="0" rtlCol="0" anchor="t"/>
          <a:lstStyle/>
          <a:p>
            <a:pPr marL="171450" indent="-171450" algn="l">
              <a:lnSpc>
                <a:spcPct val="125000"/>
              </a:lnSpc>
              <a:spcAft>
                <a:spcPts val="800"/>
              </a:spcAft>
              <a:buFont typeface="Wingdings" panose="05000000000000000000" pitchFamily="2" charset="2"/>
              <a:buChar char="Ø"/>
            </a:pPr>
            <a:r>
              <a:rPr lang="en-US" sz="1400" dirty="0">
                <a:solidFill>
                  <a:srgbClr val="1A1A1A"/>
                </a:solidFill>
                <a:latin typeface="Calibri" pitchFamily="34" charset="0"/>
                <a:ea typeface="Calibri" pitchFamily="34" charset="-122"/>
                <a:cs typeface="Calibri" pitchFamily="34" charset="-120"/>
              </a:rPr>
              <a:t>Increased costs and technical complexity in cross-border operations
Limited interoperability of assets across national networks
Reduced investment predictability -&gt; the system does not function as a true European market</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7D9C-67FF-171E-982B-D3DEA39A8680}"/>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A8631C1-B113-F01B-073E-FAFC3F560920}"/>
              </a:ext>
            </a:extLst>
          </p:cNvPr>
          <p:cNvPicPr>
            <a:picLocks noChangeAspect="1"/>
          </p:cNvPicPr>
          <p:nvPr/>
        </p:nvPicPr>
        <p:blipFill>
          <a:blip r:embed="rId3"/>
          <a:stretch>
            <a:fillRect/>
          </a:stretch>
        </p:blipFill>
        <p:spPr>
          <a:xfrm>
            <a:off x="0" y="0"/>
            <a:ext cx="9144000" cy="5143500"/>
          </a:xfrm>
          <a:prstGeom prst="rect">
            <a:avLst/>
          </a:prstGeom>
        </p:spPr>
      </p:pic>
      <p:pic>
        <p:nvPicPr>
          <p:cNvPr id="21" name="Picture 14">
            <a:extLst>
              <a:ext uri="{FF2B5EF4-FFF2-40B4-BE49-F238E27FC236}">
                <a16:creationId xmlns:a16="http://schemas.microsoft.com/office/drawing/2014/main" id="{04742FF3-4721-4D4A-0F5E-B7F01E46EF53}"/>
              </a:ext>
            </a:extLst>
          </p:cNvPr>
          <p:cNvPicPr>
            <a:picLocks noChangeAspect="1"/>
          </p:cNvPicPr>
          <p:nvPr/>
        </p:nvPicPr>
        <p:blipFill>
          <a:blip r:embed="rId4" cstate="print">
            <a:extLst>
              <a:ext uri="{28A0092B-C50C-407E-A947-70E740481C1C}">
                <a14:useLocalDpi xmlns:a14="http://schemas.microsoft.com/office/drawing/2010/main" val="0"/>
              </a:ext>
            </a:extLst>
          </a:blip>
          <a:srcRect b="4340"/>
          <a:stretch>
            <a:fillRect/>
          </a:stretch>
        </p:blipFill>
        <p:spPr bwMode="auto">
          <a:xfrm>
            <a:off x="215297" y="1246052"/>
            <a:ext cx="4011929" cy="3837810"/>
          </a:xfrm>
          <a:prstGeom prst="rect">
            <a:avLst/>
          </a:prstGeom>
          <a:noFill/>
          <a:ln>
            <a:noFill/>
          </a:ln>
        </p:spPr>
      </p:pic>
      <p:sp>
        <p:nvSpPr>
          <p:cNvPr id="3" name="Text 0">
            <a:extLst>
              <a:ext uri="{FF2B5EF4-FFF2-40B4-BE49-F238E27FC236}">
                <a16:creationId xmlns:a16="http://schemas.microsoft.com/office/drawing/2014/main" id="{0995CF83-3BA2-03C0-C4D9-7B012E6D0D2D}"/>
              </a:ext>
            </a:extLst>
          </p:cNvPr>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400" b="1" dirty="0">
                <a:solidFill>
                  <a:srgbClr val="002060"/>
                </a:solidFill>
                <a:latin typeface="Calibri" pitchFamily="34" charset="0"/>
                <a:ea typeface="Calibri" pitchFamily="34" charset="-122"/>
                <a:cs typeface="Calibri" pitchFamily="34" charset="-120"/>
              </a:rPr>
              <a:t>ERA AS-03: A Fragmented and Incomplete System</a:t>
            </a:r>
            <a:endParaRPr lang="en-US" sz="2400" dirty="0"/>
          </a:p>
        </p:txBody>
      </p:sp>
      <p:sp>
        <p:nvSpPr>
          <p:cNvPr id="4" name="Text 1">
            <a:extLst>
              <a:ext uri="{FF2B5EF4-FFF2-40B4-BE49-F238E27FC236}">
                <a16:creationId xmlns:a16="http://schemas.microsoft.com/office/drawing/2014/main" id="{7BAD2B03-1812-1478-8422-BC5DF2262F80}"/>
              </a:ext>
            </a:extLst>
          </p:cNvPr>
          <p:cNvSpPr/>
          <p:nvPr/>
        </p:nvSpPr>
        <p:spPr>
          <a:xfrm>
            <a:off x="320040" y="1078992"/>
            <a:ext cx="8503920" cy="256032"/>
          </a:xfrm>
          <a:prstGeom prst="rect">
            <a:avLst/>
          </a:prstGeom>
          <a:noFill/>
          <a:ln/>
        </p:spPr>
        <p:txBody>
          <a:bodyPr wrap="square" lIns="0" tIns="0" rIns="0" bIns="0" rtlCol="0" anchor="t"/>
          <a:lstStyle/>
          <a:p>
            <a:pPr marL="0" indent="0" algn="ctr">
              <a:buNone/>
            </a:pPr>
            <a:r>
              <a:rPr lang="en-US" sz="1400" i="1" dirty="0">
                <a:solidFill>
                  <a:srgbClr val="1F4E79"/>
                </a:solidFill>
                <a:latin typeface="Calibri" pitchFamily="34" charset="0"/>
                <a:ea typeface="Calibri" pitchFamily="34" charset="-122"/>
                <a:cs typeface="Calibri" pitchFamily="34" charset="-120"/>
              </a:rPr>
              <a:t>Key findings from the study</a:t>
            </a:r>
            <a:endParaRPr lang="en-US" sz="1400" dirty="0"/>
          </a:p>
        </p:txBody>
      </p:sp>
      <p:sp>
        <p:nvSpPr>
          <p:cNvPr id="5" name="Text 2">
            <a:extLst>
              <a:ext uri="{FF2B5EF4-FFF2-40B4-BE49-F238E27FC236}">
                <a16:creationId xmlns:a16="http://schemas.microsoft.com/office/drawing/2014/main" id="{0FD0D9A6-CF4E-3EC6-13E3-ABAF2C594718}"/>
              </a:ext>
            </a:extLst>
          </p:cNvPr>
          <p:cNvSpPr/>
          <p:nvPr/>
        </p:nvSpPr>
        <p:spPr>
          <a:xfrm>
            <a:off x="8412480" y="4892040"/>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3</a:t>
            </a:r>
            <a:endParaRPr lang="en-US" sz="900" dirty="0"/>
          </a:p>
        </p:txBody>
      </p:sp>
      <p:sp>
        <p:nvSpPr>
          <p:cNvPr id="9" name="Shape 6">
            <a:extLst>
              <a:ext uri="{FF2B5EF4-FFF2-40B4-BE49-F238E27FC236}">
                <a16:creationId xmlns:a16="http://schemas.microsoft.com/office/drawing/2014/main" id="{305D1442-8F0F-BC19-54A9-FD598FBAC70E}"/>
              </a:ext>
            </a:extLst>
          </p:cNvPr>
          <p:cNvSpPr/>
          <p:nvPr/>
        </p:nvSpPr>
        <p:spPr>
          <a:xfrm>
            <a:off x="4375403" y="1490472"/>
            <a:ext cx="4618695" cy="3332988"/>
          </a:xfrm>
          <a:prstGeom prst="rect">
            <a:avLst/>
          </a:prstGeom>
          <a:solidFill>
            <a:srgbClr val="002060"/>
          </a:solidFill>
          <a:ln w="12700">
            <a:solidFill>
              <a:srgbClr val="002060"/>
            </a:solidFill>
            <a:prstDash val="solid"/>
          </a:ln>
          <a:effectLst>
            <a:outerShdw blurRad="50800" dist="25400" dir="8100000" algn="bl" rotWithShape="0">
              <a:srgbClr val="000000">
                <a:alpha val="18000"/>
              </a:srgbClr>
            </a:outerShdw>
          </a:effectLst>
        </p:spPr>
        <p:txBody>
          <a:bodyPr/>
          <a:lstStyle/>
          <a:p>
            <a:endParaRPr lang="fr-BE" sz="1100"/>
          </a:p>
        </p:txBody>
      </p:sp>
      <p:sp>
        <p:nvSpPr>
          <p:cNvPr id="10" name="Text 7">
            <a:extLst>
              <a:ext uri="{FF2B5EF4-FFF2-40B4-BE49-F238E27FC236}">
                <a16:creationId xmlns:a16="http://schemas.microsoft.com/office/drawing/2014/main" id="{3E21448E-27CD-FDAE-F63E-8E912BE7C7CB}"/>
              </a:ext>
            </a:extLst>
          </p:cNvPr>
          <p:cNvSpPr/>
          <p:nvPr/>
        </p:nvSpPr>
        <p:spPr>
          <a:xfrm>
            <a:off x="4529316" y="1490079"/>
            <a:ext cx="4618694" cy="377227"/>
          </a:xfrm>
          <a:prstGeom prst="rect">
            <a:avLst/>
          </a:prstGeom>
          <a:noFill/>
          <a:ln/>
        </p:spPr>
        <p:txBody>
          <a:bodyPr wrap="square" lIns="0" tIns="0" rIns="0" bIns="0" rtlCol="0" anchor="ctr"/>
          <a:lstStyle/>
          <a:p>
            <a:pPr marL="0" indent="0" algn="ctr">
              <a:buNone/>
            </a:pPr>
            <a:r>
              <a:rPr lang="en-US" sz="1350" b="1" dirty="0">
                <a:solidFill>
                  <a:srgbClr val="FFFFFF"/>
                </a:solidFill>
                <a:latin typeface="Calibri" pitchFamily="34" charset="0"/>
                <a:ea typeface="Calibri" pitchFamily="34" charset="-122"/>
                <a:cs typeface="Calibri" pitchFamily="34" charset="-120"/>
              </a:rPr>
              <a:t>Member States non-compliant with TSI ENE requirements</a:t>
            </a:r>
          </a:p>
        </p:txBody>
      </p:sp>
      <p:sp>
        <p:nvSpPr>
          <p:cNvPr id="11" name="Text 8">
            <a:extLst>
              <a:ext uri="{FF2B5EF4-FFF2-40B4-BE49-F238E27FC236}">
                <a16:creationId xmlns:a16="http://schemas.microsoft.com/office/drawing/2014/main" id="{6F5E68BA-A61F-9E92-C23B-D02CDDA7CC72}"/>
              </a:ext>
            </a:extLst>
          </p:cNvPr>
          <p:cNvSpPr/>
          <p:nvPr/>
        </p:nvSpPr>
        <p:spPr>
          <a:xfrm>
            <a:off x="4572000" y="1933731"/>
            <a:ext cx="4356702" cy="2758191"/>
          </a:xfrm>
          <a:prstGeom prst="rect">
            <a:avLst/>
          </a:prstGeom>
          <a:noFill/>
          <a:ln/>
        </p:spPr>
        <p:txBody>
          <a:bodyPr wrap="square" lIns="0" tIns="0" rIns="0" bIns="0" rtlCol="0" anchor="ctr"/>
          <a:lstStyle/>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Bulgaria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DCS exists but no cross‑border data exchange (except a specific case with Austria)</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Croatia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in place. Expected DCS by 2027.</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Estonia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billing based on substations.</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Greece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information available, indicating lack of compliance.</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Hungary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no data exchange.</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Ireland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network partially outside the TSI scope.</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Italy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DCS exists but no cross‑border data exchange.</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Latvia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billing via substations.</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Lithuania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billing via substations.</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Poland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Obsolete DCS, no international data exchange. New DCS under implementation and testing. </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Portugal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DCS under development (</a:t>
            </a:r>
            <a:r>
              <a:rPr lang="en-US" sz="1100" dirty="0" err="1">
                <a:solidFill>
                  <a:srgbClr val="C9D6EE"/>
                </a:solidFill>
                <a:latin typeface="Calibri" pitchFamily="34" charset="0"/>
                <a:cs typeface="Calibri" pitchFamily="34" charset="-120"/>
              </a:rPr>
              <a:t>Eress</a:t>
            </a:r>
            <a:r>
              <a:rPr lang="en-US" sz="1100" dirty="0">
                <a:solidFill>
                  <a:srgbClr val="C9D6EE"/>
                </a:solidFill>
                <a:latin typeface="Calibri" pitchFamily="34" charset="0"/>
                <a:cs typeface="Calibri" pitchFamily="34" charset="-120"/>
              </a:rPr>
              <a:t> DCS), fleet poorly equipped.</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Romania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billing based on estimates.</a:t>
            </a:r>
          </a:p>
          <a:p>
            <a:pPr marL="228600" indent="-228600">
              <a:lnSpc>
                <a:spcPct val="115000"/>
              </a:lnSpc>
              <a:buFont typeface="+mj-lt"/>
              <a:buAutoNum type="arabicPeriod"/>
            </a:pPr>
            <a:r>
              <a:rPr lang="en-US" sz="1100" b="1" dirty="0">
                <a:solidFill>
                  <a:srgbClr val="C9D6EE"/>
                </a:solidFill>
                <a:latin typeface="Calibri" pitchFamily="34" charset="0"/>
                <a:cs typeface="Calibri" pitchFamily="34" charset="-120"/>
              </a:rPr>
              <a:t>Slovakia </a:t>
            </a:r>
            <a:r>
              <a:rPr lang="en-US" sz="1100" b="1" dirty="0">
                <a:solidFill>
                  <a:srgbClr val="C9D6EE"/>
                </a:solidFill>
                <a:latin typeface="Calibri" pitchFamily="34" charset="0"/>
                <a:cs typeface="Calibri" pitchFamily="34" charset="-120"/>
                <a:sym typeface="Wingdings" panose="05000000000000000000" pitchFamily="2" charset="2"/>
              </a:rPr>
              <a:t></a:t>
            </a:r>
            <a:r>
              <a:rPr lang="en-US" sz="1100" b="1" dirty="0">
                <a:solidFill>
                  <a:srgbClr val="C9D6EE"/>
                </a:solidFill>
                <a:latin typeface="Calibri" pitchFamily="34" charset="0"/>
                <a:cs typeface="Calibri" pitchFamily="34" charset="-120"/>
              </a:rPr>
              <a:t> </a:t>
            </a:r>
            <a:r>
              <a:rPr lang="en-US" sz="1100" dirty="0">
                <a:solidFill>
                  <a:srgbClr val="C9D6EE"/>
                </a:solidFill>
                <a:latin typeface="Calibri" pitchFamily="34" charset="0"/>
                <a:cs typeface="Calibri" pitchFamily="34" charset="-120"/>
              </a:rPr>
              <a:t>No DCS, billing only based on estimates.</a:t>
            </a:r>
          </a:p>
        </p:txBody>
      </p:sp>
      <p:sp>
        <p:nvSpPr>
          <p:cNvPr id="22" name="Text 7">
            <a:extLst>
              <a:ext uri="{FF2B5EF4-FFF2-40B4-BE49-F238E27FC236}">
                <a16:creationId xmlns:a16="http://schemas.microsoft.com/office/drawing/2014/main" id="{0A12A75C-ED7D-F278-4F68-407EA6928E82}"/>
              </a:ext>
            </a:extLst>
          </p:cNvPr>
          <p:cNvSpPr/>
          <p:nvPr/>
        </p:nvSpPr>
        <p:spPr>
          <a:xfrm>
            <a:off x="4336292" y="1490079"/>
            <a:ext cx="516386" cy="377227"/>
          </a:xfrm>
          <a:prstGeom prst="rect">
            <a:avLst/>
          </a:prstGeom>
          <a:noFill/>
          <a:ln/>
        </p:spPr>
        <p:txBody>
          <a:bodyPr wrap="square" lIns="0" tIns="0" rIns="0" bIns="0" rtlCol="0" anchor="ctr"/>
          <a:lstStyle/>
          <a:p>
            <a:pPr marL="0" indent="0" algn="ctr">
              <a:buNone/>
            </a:pPr>
            <a:r>
              <a:rPr lang="en-US" sz="2600" b="1" dirty="0">
                <a:solidFill>
                  <a:srgbClr val="FFFFFF"/>
                </a:solidFill>
                <a:latin typeface="Calibri" pitchFamily="34" charset="0"/>
                <a:ea typeface="Calibri" pitchFamily="34" charset="-122"/>
                <a:cs typeface="Calibri" pitchFamily="34" charset="-120"/>
              </a:rPr>
              <a:t>13</a:t>
            </a:r>
          </a:p>
        </p:txBody>
      </p:sp>
    </p:spTree>
    <p:extLst>
      <p:ext uri="{BB962C8B-B14F-4D97-AF65-F5344CB8AC3E}">
        <p14:creationId xmlns:p14="http://schemas.microsoft.com/office/powerpoint/2010/main" val="249332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400" b="1" dirty="0">
                <a:solidFill>
                  <a:srgbClr val="002060"/>
                </a:solidFill>
                <a:latin typeface="Calibri" pitchFamily="34" charset="0"/>
                <a:ea typeface="Calibri" pitchFamily="34" charset="-122"/>
                <a:cs typeface="Calibri" pitchFamily="34" charset="-120"/>
              </a:rPr>
              <a:t>ERA's Recommendations: AERRL's Assessment at a Glance</a:t>
            </a:r>
            <a:endParaRPr lang="en-US" sz="2400" dirty="0"/>
          </a:p>
        </p:txBody>
      </p:sp>
      <p:sp>
        <p:nvSpPr>
          <p:cNvPr id="4" name="Text 1"/>
          <p:cNvSpPr/>
          <p:nvPr/>
        </p:nvSpPr>
        <p:spPr>
          <a:xfrm>
            <a:off x="320040" y="1078992"/>
            <a:ext cx="8503920" cy="256032"/>
          </a:xfrm>
          <a:prstGeom prst="rect">
            <a:avLst/>
          </a:prstGeom>
          <a:noFill/>
          <a:ln/>
        </p:spPr>
        <p:txBody>
          <a:bodyPr wrap="square" lIns="0" tIns="0" rIns="0" bIns="0" rtlCol="0" anchor="t"/>
          <a:lstStyle/>
          <a:p>
            <a:pPr marL="0" indent="0">
              <a:buNone/>
            </a:pPr>
            <a:endParaRPr lang="en-US" sz="1100" dirty="0"/>
          </a:p>
        </p:txBody>
      </p:sp>
      <p:sp>
        <p:nvSpPr>
          <p:cNvPr id="5" name="Text 2"/>
          <p:cNvSpPr/>
          <p:nvPr/>
        </p:nvSpPr>
        <p:spPr>
          <a:xfrm>
            <a:off x="8412480" y="4892040"/>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4</a:t>
            </a:r>
            <a:endParaRPr lang="en-US" sz="900" dirty="0"/>
          </a:p>
        </p:txBody>
      </p:sp>
      <p:sp>
        <p:nvSpPr>
          <p:cNvPr id="6" name="Shape 3"/>
          <p:cNvSpPr/>
          <p:nvPr/>
        </p:nvSpPr>
        <p:spPr>
          <a:xfrm>
            <a:off x="320040" y="1426464"/>
            <a:ext cx="1417320" cy="237744"/>
          </a:xfrm>
          <a:prstGeom prst="rect">
            <a:avLst/>
          </a:prstGeom>
          <a:solidFill>
            <a:srgbClr val="1A6630"/>
          </a:solidFill>
          <a:ln w="12700">
            <a:solidFill>
              <a:srgbClr val="1A6630"/>
            </a:solidFill>
            <a:prstDash val="solid"/>
          </a:ln>
          <a:effectLst>
            <a:outerShdw blurRad="38100" dist="12700" dir="8100000" algn="bl" rotWithShape="0">
              <a:srgbClr val="000000">
                <a:alpha val="18000"/>
              </a:srgbClr>
            </a:outerShdw>
          </a:effectLst>
        </p:spPr>
        <p:txBody>
          <a:bodyPr/>
          <a:lstStyle/>
          <a:p>
            <a:endParaRPr lang="fr-BE"/>
          </a:p>
        </p:txBody>
      </p:sp>
      <p:sp>
        <p:nvSpPr>
          <p:cNvPr id="7" name="Text 4"/>
          <p:cNvSpPr/>
          <p:nvPr/>
        </p:nvSpPr>
        <p:spPr>
          <a:xfrm>
            <a:off x="320040" y="1426464"/>
            <a:ext cx="1417320" cy="237744"/>
          </a:xfrm>
          <a:prstGeom prst="rect">
            <a:avLst/>
          </a:prstGeom>
          <a:noFill/>
          <a:ln/>
        </p:spPr>
        <p:txBody>
          <a:bodyPr wrap="square" lIns="0" tIns="0" rIns="0" bIns="0" rtlCol="0" anchor="ctr"/>
          <a:lstStyle/>
          <a:p>
            <a:pPr marL="171450" indent="-171450" algn="ctr">
              <a:buFont typeface="Wingdings" panose="05000000000000000000" pitchFamily="2" charset="2"/>
              <a:buChar char="ü"/>
            </a:pPr>
            <a:r>
              <a:rPr lang="en-US" sz="900" b="1" dirty="0">
                <a:solidFill>
                  <a:srgbClr val="FFFFFF"/>
                </a:solidFill>
                <a:latin typeface="Calibri" pitchFamily="34" charset="0"/>
                <a:ea typeface="Calibri" pitchFamily="34" charset="-122"/>
                <a:cs typeface="Calibri" pitchFamily="34" charset="-120"/>
              </a:rPr>
              <a:t> Strong support</a:t>
            </a:r>
            <a:endParaRPr lang="en-US" sz="900" dirty="0"/>
          </a:p>
        </p:txBody>
      </p:sp>
      <p:sp>
        <p:nvSpPr>
          <p:cNvPr id="8" name="Shape 5"/>
          <p:cNvSpPr/>
          <p:nvPr/>
        </p:nvSpPr>
        <p:spPr>
          <a:xfrm>
            <a:off x="1920240" y="1426464"/>
            <a:ext cx="1417320" cy="237744"/>
          </a:xfrm>
          <a:prstGeom prst="rect">
            <a:avLst/>
          </a:prstGeom>
          <a:solidFill>
            <a:srgbClr val="7B5800"/>
          </a:solidFill>
          <a:ln w="12700">
            <a:solidFill>
              <a:srgbClr val="7B5800"/>
            </a:solidFill>
            <a:prstDash val="solid"/>
          </a:ln>
          <a:effectLst>
            <a:outerShdw blurRad="38100" dist="12700" dir="8100000" algn="bl" rotWithShape="0">
              <a:srgbClr val="000000">
                <a:alpha val="18000"/>
              </a:srgbClr>
            </a:outerShdw>
          </a:effectLst>
        </p:spPr>
        <p:txBody>
          <a:bodyPr/>
          <a:lstStyle/>
          <a:p>
            <a:endParaRPr lang="fr-BE"/>
          </a:p>
        </p:txBody>
      </p:sp>
      <p:sp>
        <p:nvSpPr>
          <p:cNvPr id="9" name="Text 6"/>
          <p:cNvSpPr/>
          <p:nvPr/>
        </p:nvSpPr>
        <p:spPr>
          <a:xfrm>
            <a:off x="1920240" y="1426464"/>
            <a:ext cx="1417320" cy="237744"/>
          </a:xfrm>
          <a:prstGeom prst="rect">
            <a:avLst/>
          </a:prstGeom>
          <a:noFill/>
          <a:ln/>
        </p:spPr>
        <p:txBody>
          <a:bodyPr wrap="square" lIns="0" tIns="0" rIns="0" bIns="0" rtlCol="0" anchor="ctr"/>
          <a:lstStyle/>
          <a:p>
            <a:pPr marL="171450" indent="-171450" algn="ctr">
              <a:buFont typeface="Arial" panose="020B0604020202020204" pitchFamily="34" charset="0"/>
              <a:buChar char="•"/>
            </a:pPr>
            <a:r>
              <a:rPr lang="en-US" sz="900" b="1" dirty="0">
                <a:solidFill>
                  <a:srgbClr val="FFFFFF"/>
                </a:solidFill>
                <a:latin typeface="Calibri" pitchFamily="34" charset="0"/>
                <a:cs typeface="Calibri" pitchFamily="34" charset="-120"/>
              </a:rPr>
              <a:t>Partial Support</a:t>
            </a:r>
            <a:endParaRPr lang="en-US" sz="900" dirty="0"/>
          </a:p>
        </p:txBody>
      </p:sp>
      <p:sp>
        <p:nvSpPr>
          <p:cNvPr id="10" name="Shape 7"/>
          <p:cNvSpPr/>
          <p:nvPr/>
        </p:nvSpPr>
        <p:spPr>
          <a:xfrm>
            <a:off x="3657600" y="1426464"/>
            <a:ext cx="1417320" cy="237744"/>
          </a:xfrm>
          <a:prstGeom prst="rect">
            <a:avLst/>
          </a:prstGeom>
          <a:solidFill>
            <a:srgbClr val="8B1A1A"/>
          </a:solidFill>
          <a:ln w="12700">
            <a:solidFill>
              <a:srgbClr val="8B1A1A"/>
            </a:solidFill>
            <a:prstDash val="solid"/>
          </a:ln>
          <a:effectLst>
            <a:outerShdw blurRad="38100" dist="12700" dir="8100000" algn="bl" rotWithShape="0">
              <a:srgbClr val="000000">
                <a:alpha val="18000"/>
              </a:srgbClr>
            </a:outerShdw>
          </a:effectLst>
        </p:spPr>
        <p:txBody>
          <a:bodyPr/>
          <a:lstStyle/>
          <a:p>
            <a:endParaRPr lang="fr-BE"/>
          </a:p>
        </p:txBody>
      </p:sp>
      <p:sp>
        <p:nvSpPr>
          <p:cNvPr id="11" name="Text 8"/>
          <p:cNvSpPr/>
          <p:nvPr/>
        </p:nvSpPr>
        <p:spPr>
          <a:xfrm>
            <a:off x="3675062" y="1417320"/>
            <a:ext cx="1287145" cy="246888"/>
          </a:xfrm>
          <a:prstGeom prst="rect">
            <a:avLst/>
          </a:prstGeom>
          <a:noFill/>
          <a:ln/>
        </p:spPr>
        <p:txBody>
          <a:bodyPr wrap="square" lIns="0" tIns="0" rIns="0" bIns="0" rtlCol="0" anchor="ctr"/>
          <a:lstStyle/>
          <a:p>
            <a:pPr marL="171450" indent="-171450" algn="ctr">
              <a:buFont typeface="Wingdings" panose="05000000000000000000" pitchFamily="2" charset="2"/>
              <a:buChar char="v"/>
            </a:pPr>
            <a:r>
              <a:rPr lang="en-US" sz="900" b="1" dirty="0">
                <a:solidFill>
                  <a:srgbClr val="FFFFFF"/>
                </a:solidFill>
                <a:latin typeface="Calibri" pitchFamily="34" charset="0"/>
                <a:ea typeface="Calibri" pitchFamily="34" charset="-122"/>
                <a:cs typeface="Calibri" pitchFamily="34" charset="-120"/>
              </a:rPr>
              <a:t> Requires Review</a:t>
            </a:r>
            <a:endParaRPr lang="en-US" sz="900" dirty="0"/>
          </a:p>
        </p:txBody>
      </p:sp>
      <p:sp>
        <p:nvSpPr>
          <p:cNvPr id="12" name="Shape 9"/>
          <p:cNvSpPr/>
          <p:nvPr/>
        </p:nvSpPr>
        <p:spPr>
          <a:xfrm>
            <a:off x="320040" y="1810512"/>
            <a:ext cx="658368" cy="292608"/>
          </a:xfrm>
          <a:prstGeom prst="rect">
            <a:avLst/>
          </a:prstGeom>
          <a:solidFill>
            <a:srgbClr val="002060"/>
          </a:solidFill>
          <a:ln w="12700">
            <a:solidFill>
              <a:srgbClr val="002060"/>
            </a:solidFill>
            <a:prstDash val="solid"/>
          </a:ln>
        </p:spPr>
        <p:txBody>
          <a:bodyPr/>
          <a:lstStyle/>
          <a:p>
            <a:pPr algn="ctr"/>
            <a:endParaRPr lang="fr-BE" dirty="0"/>
          </a:p>
        </p:txBody>
      </p:sp>
      <p:sp>
        <p:nvSpPr>
          <p:cNvPr id="13" name="Text 10"/>
          <p:cNvSpPr/>
          <p:nvPr/>
        </p:nvSpPr>
        <p:spPr>
          <a:xfrm>
            <a:off x="365760" y="1810512"/>
            <a:ext cx="566928" cy="292608"/>
          </a:xfrm>
          <a:prstGeom prst="rect">
            <a:avLst/>
          </a:prstGeom>
          <a:noFill/>
          <a:ln/>
        </p:spPr>
        <p:txBody>
          <a:bodyPr wrap="square" lIns="0" tIns="0" rIns="0" bIns="0" rtlCol="0" anchor="ctr"/>
          <a:lstStyle/>
          <a:p>
            <a:pPr marL="0" indent="0" algn="ctr">
              <a:buNone/>
            </a:pPr>
            <a:r>
              <a:rPr lang="en-US" sz="950" b="1" dirty="0">
                <a:solidFill>
                  <a:srgbClr val="FFFFFF"/>
                </a:solidFill>
                <a:latin typeface="Calibri" pitchFamily="34" charset="0"/>
                <a:ea typeface="Calibri" pitchFamily="34" charset="-122"/>
                <a:cs typeface="Calibri" pitchFamily="34" charset="-120"/>
              </a:rPr>
              <a:t>Rec.</a:t>
            </a:r>
            <a:endParaRPr lang="en-US" sz="950" dirty="0"/>
          </a:p>
        </p:txBody>
      </p:sp>
      <p:sp>
        <p:nvSpPr>
          <p:cNvPr id="14" name="Shape 11"/>
          <p:cNvSpPr/>
          <p:nvPr/>
        </p:nvSpPr>
        <p:spPr>
          <a:xfrm>
            <a:off x="978408" y="1810512"/>
            <a:ext cx="5833872" cy="292608"/>
          </a:xfrm>
          <a:prstGeom prst="rect">
            <a:avLst/>
          </a:prstGeom>
          <a:solidFill>
            <a:srgbClr val="002060"/>
          </a:solidFill>
          <a:ln w="12700">
            <a:solidFill>
              <a:srgbClr val="002060"/>
            </a:solidFill>
            <a:prstDash val="solid"/>
          </a:ln>
        </p:spPr>
        <p:txBody>
          <a:bodyPr/>
          <a:lstStyle/>
          <a:p>
            <a:endParaRPr lang="fr-BE"/>
          </a:p>
        </p:txBody>
      </p:sp>
      <p:sp>
        <p:nvSpPr>
          <p:cNvPr id="15" name="Text 12"/>
          <p:cNvSpPr/>
          <p:nvPr/>
        </p:nvSpPr>
        <p:spPr>
          <a:xfrm>
            <a:off x="1024128" y="1810512"/>
            <a:ext cx="5742432" cy="292608"/>
          </a:xfrm>
          <a:prstGeom prst="rect">
            <a:avLst/>
          </a:prstGeom>
          <a:noFill/>
          <a:ln/>
        </p:spPr>
        <p:txBody>
          <a:bodyPr wrap="square" lIns="0" tIns="0" rIns="0" bIns="0" rtlCol="0" anchor="ctr"/>
          <a:lstStyle/>
          <a:p>
            <a:pPr marL="0" indent="0" algn="ctr">
              <a:buNone/>
            </a:pPr>
            <a:r>
              <a:rPr lang="en-US" sz="950" b="1" dirty="0">
                <a:solidFill>
                  <a:srgbClr val="FFFFFF"/>
                </a:solidFill>
                <a:latin typeface="Calibri" pitchFamily="34" charset="0"/>
                <a:ea typeface="Calibri" pitchFamily="34" charset="-122"/>
                <a:cs typeface="Calibri" pitchFamily="34" charset="-120"/>
              </a:rPr>
              <a:t>ERA Recommendation</a:t>
            </a:r>
            <a:endParaRPr lang="en-US" sz="950" dirty="0"/>
          </a:p>
        </p:txBody>
      </p:sp>
      <p:sp>
        <p:nvSpPr>
          <p:cNvPr id="16" name="Shape 13"/>
          <p:cNvSpPr/>
          <p:nvPr/>
        </p:nvSpPr>
        <p:spPr>
          <a:xfrm>
            <a:off x="6812280" y="1810512"/>
            <a:ext cx="2011680" cy="292608"/>
          </a:xfrm>
          <a:prstGeom prst="rect">
            <a:avLst/>
          </a:prstGeom>
          <a:solidFill>
            <a:srgbClr val="002060"/>
          </a:solidFill>
          <a:ln w="12700">
            <a:solidFill>
              <a:srgbClr val="002060"/>
            </a:solidFill>
            <a:prstDash val="solid"/>
          </a:ln>
        </p:spPr>
        <p:txBody>
          <a:bodyPr/>
          <a:lstStyle/>
          <a:p>
            <a:endParaRPr lang="fr-BE"/>
          </a:p>
        </p:txBody>
      </p:sp>
      <p:sp>
        <p:nvSpPr>
          <p:cNvPr id="17" name="Text 14"/>
          <p:cNvSpPr/>
          <p:nvPr/>
        </p:nvSpPr>
        <p:spPr>
          <a:xfrm>
            <a:off x="6858000" y="1810512"/>
            <a:ext cx="1920240" cy="292608"/>
          </a:xfrm>
          <a:prstGeom prst="rect">
            <a:avLst/>
          </a:prstGeom>
          <a:noFill/>
          <a:ln/>
        </p:spPr>
        <p:txBody>
          <a:bodyPr wrap="square" lIns="0" tIns="0" rIns="0" bIns="0" rtlCol="0" anchor="ctr"/>
          <a:lstStyle/>
          <a:p>
            <a:pPr marL="0" indent="0" algn="ctr">
              <a:buNone/>
            </a:pPr>
            <a:r>
              <a:rPr lang="en-US" sz="950" b="1" dirty="0">
                <a:solidFill>
                  <a:srgbClr val="FFFFFF"/>
                </a:solidFill>
                <a:latin typeface="Calibri" pitchFamily="34" charset="0"/>
                <a:ea typeface="Calibri" pitchFamily="34" charset="-122"/>
                <a:cs typeface="Calibri" pitchFamily="34" charset="-120"/>
              </a:rPr>
              <a:t>AERRL Position</a:t>
            </a:r>
            <a:endParaRPr lang="en-US" sz="950" dirty="0"/>
          </a:p>
        </p:txBody>
      </p:sp>
      <p:sp>
        <p:nvSpPr>
          <p:cNvPr id="18" name="Shape 15"/>
          <p:cNvSpPr/>
          <p:nvPr/>
        </p:nvSpPr>
        <p:spPr>
          <a:xfrm>
            <a:off x="320040" y="2103120"/>
            <a:ext cx="658368" cy="320040"/>
          </a:xfrm>
          <a:prstGeom prst="rect">
            <a:avLst/>
          </a:prstGeom>
          <a:solidFill>
            <a:srgbClr val="FFFFFF"/>
          </a:solidFill>
          <a:ln w="6350">
            <a:solidFill>
              <a:srgbClr val="D0D9E8"/>
            </a:solidFill>
            <a:prstDash val="solid"/>
          </a:ln>
        </p:spPr>
        <p:txBody>
          <a:bodyPr/>
          <a:lstStyle/>
          <a:p>
            <a:endParaRPr lang="fr-BE"/>
          </a:p>
        </p:txBody>
      </p:sp>
      <p:sp>
        <p:nvSpPr>
          <p:cNvPr id="19" name="Text 16"/>
          <p:cNvSpPr/>
          <p:nvPr/>
        </p:nvSpPr>
        <p:spPr>
          <a:xfrm>
            <a:off x="347472" y="210312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1</a:t>
            </a:r>
            <a:endParaRPr lang="en-US" sz="900" dirty="0"/>
          </a:p>
        </p:txBody>
      </p:sp>
      <p:sp>
        <p:nvSpPr>
          <p:cNvPr id="20" name="Shape 17"/>
          <p:cNvSpPr/>
          <p:nvPr/>
        </p:nvSpPr>
        <p:spPr>
          <a:xfrm>
            <a:off x="978408" y="2103120"/>
            <a:ext cx="5833872" cy="320040"/>
          </a:xfrm>
          <a:prstGeom prst="rect">
            <a:avLst/>
          </a:prstGeom>
          <a:solidFill>
            <a:srgbClr val="FFFFFF"/>
          </a:solidFill>
          <a:ln w="6350">
            <a:solidFill>
              <a:srgbClr val="D0D9E8"/>
            </a:solidFill>
            <a:prstDash val="solid"/>
          </a:ln>
        </p:spPr>
        <p:txBody>
          <a:bodyPr/>
          <a:lstStyle/>
          <a:p>
            <a:endParaRPr lang="fr-BE"/>
          </a:p>
        </p:txBody>
      </p:sp>
      <p:sp>
        <p:nvSpPr>
          <p:cNvPr id="21" name="Text 18"/>
          <p:cNvSpPr/>
          <p:nvPr/>
        </p:nvSpPr>
        <p:spPr>
          <a:xfrm>
            <a:off x="1042416" y="2103120"/>
            <a:ext cx="5705856" cy="320040"/>
          </a:xfrm>
          <a:prstGeom prst="rect">
            <a:avLst/>
          </a:prstGeom>
          <a:noFill/>
          <a:ln/>
        </p:spPr>
        <p:txBody>
          <a:bodyPr wrap="square" lIns="0" tIns="0" rIns="0" bIns="0" rtlCol="0" anchor="ctr"/>
          <a:lstStyle/>
          <a:p>
            <a:pPr marL="0" indent="0" algn="l">
              <a:buNone/>
            </a:pPr>
            <a:r>
              <a:rPr lang="en-US" sz="900" dirty="0">
                <a:solidFill>
                  <a:srgbClr val="1A1A1A"/>
                </a:solidFill>
                <a:latin typeface="Calibri" pitchFamily="34" charset="0"/>
                <a:ea typeface="Calibri" pitchFamily="34" charset="-122"/>
                <a:cs typeface="Calibri" pitchFamily="34" charset="-120"/>
              </a:rPr>
              <a:t>Enforce existing TSI ENE requirements / full DCS deployment</a:t>
            </a:r>
            <a:endParaRPr lang="en-US" sz="900" dirty="0"/>
          </a:p>
        </p:txBody>
      </p:sp>
      <p:sp>
        <p:nvSpPr>
          <p:cNvPr id="22" name="Shape 19"/>
          <p:cNvSpPr/>
          <p:nvPr/>
        </p:nvSpPr>
        <p:spPr>
          <a:xfrm>
            <a:off x="6812280" y="2103120"/>
            <a:ext cx="2011680" cy="320040"/>
          </a:xfrm>
          <a:prstGeom prst="rect">
            <a:avLst/>
          </a:prstGeom>
          <a:solidFill>
            <a:srgbClr val="FFFFFF"/>
          </a:solidFill>
          <a:ln w="6350">
            <a:solidFill>
              <a:srgbClr val="D0D9E8"/>
            </a:solidFill>
            <a:prstDash val="solid"/>
          </a:ln>
        </p:spPr>
        <p:txBody>
          <a:bodyPr/>
          <a:lstStyle/>
          <a:p>
            <a:endParaRPr lang="fr-BE"/>
          </a:p>
        </p:txBody>
      </p:sp>
      <p:sp>
        <p:nvSpPr>
          <p:cNvPr id="23" name="Shape 20"/>
          <p:cNvSpPr/>
          <p:nvPr/>
        </p:nvSpPr>
        <p:spPr>
          <a:xfrm>
            <a:off x="6949440" y="2167128"/>
            <a:ext cx="118872" cy="118872"/>
          </a:xfrm>
          <a:prstGeom prst="ellipse">
            <a:avLst/>
          </a:prstGeom>
          <a:solidFill>
            <a:srgbClr val="1A6630"/>
          </a:solidFill>
          <a:ln w="12700">
            <a:solidFill>
              <a:srgbClr val="1A6630"/>
            </a:solidFill>
            <a:prstDash val="solid"/>
          </a:ln>
        </p:spPr>
        <p:txBody>
          <a:bodyPr/>
          <a:lstStyle/>
          <a:p>
            <a:endParaRPr lang="fr-BE"/>
          </a:p>
        </p:txBody>
      </p:sp>
      <p:sp>
        <p:nvSpPr>
          <p:cNvPr id="24" name="Text 21"/>
          <p:cNvSpPr/>
          <p:nvPr/>
        </p:nvSpPr>
        <p:spPr>
          <a:xfrm>
            <a:off x="7104888" y="2103120"/>
            <a:ext cx="1691640" cy="320040"/>
          </a:xfrm>
          <a:prstGeom prst="rect">
            <a:avLst/>
          </a:prstGeom>
          <a:noFill/>
          <a:ln/>
        </p:spPr>
        <p:txBody>
          <a:bodyPr wrap="square" lIns="0" tIns="0" rIns="0" bIns="0" rtlCol="0" anchor="ctr"/>
          <a:lstStyle/>
          <a:p>
            <a:pPr marL="0" indent="0" algn="l">
              <a:buNone/>
            </a:pPr>
            <a:r>
              <a:rPr lang="en-US" sz="850" b="1" dirty="0">
                <a:solidFill>
                  <a:srgbClr val="1A6630"/>
                </a:solidFill>
                <a:latin typeface="Calibri" pitchFamily="34" charset="0"/>
                <a:ea typeface="Calibri" pitchFamily="34" charset="-122"/>
                <a:cs typeface="Calibri" pitchFamily="34" charset="-120"/>
              </a:rPr>
              <a:t>Strong support</a:t>
            </a:r>
            <a:endParaRPr lang="en-US" sz="850" dirty="0"/>
          </a:p>
        </p:txBody>
      </p:sp>
      <p:sp>
        <p:nvSpPr>
          <p:cNvPr id="25" name="Shape 22"/>
          <p:cNvSpPr/>
          <p:nvPr/>
        </p:nvSpPr>
        <p:spPr>
          <a:xfrm>
            <a:off x="320040" y="2423160"/>
            <a:ext cx="658368" cy="320040"/>
          </a:xfrm>
          <a:prstGeom prst="rect">
            <a:avLst/>
          </a:prstGeom>
          <a:solidFill>
            <a:srgbClr val="F2F5FA"/>
          </a:solidFill>
          <a:ln w="6350">
            <a:solidFill>
              <a:srgbClr val="D0D9E8"/>
            </a:solidFill>
            <a:prstDash val="solid"/>
          </a:ln>
        </p:spPr>
        <p:txBody>
          <a:bodyPr/>
          <a:lstStyle/>
          <a:p>
            <a:endParaRPr lang="fr-BE"/>
          </a:p>
        </p:txBody>
      </p:sp>
      <p:sp>
        <p:nvSpPr>
          <p:cNvPr id="26" name="Text 23"/>
          <p:cNvSpPr/>
          <p:nvPr/>
        </p:nvSpPr>
        <p:spPr>
          <a:xfrm>
            <a:off x="347472" y="242316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2</a:t>
            </a:r>
            <a:endParaRPr lang="en-US" sz="900" dirty="0"/>
          </a:p>
        </p:txBody>
      </p:sp>
      <p:sp>
        <p:nvSpPr>
          <p:cNvPr id="27" name="Shape 24"/>
          <p:cNvSpPr/>
          <p:nvPr/>
        </p:nvSpPr>
        <p:spPr>
          <a:xfrm>
            <a:off x="978408" y="2423160"/>
            <a:ext cx="5833872" cy="320040"/>
          </a:xfrm>
          <a:prstGeom prst="rect">
            <a:avLst/>
          </a:prstGeom>
          <a:solidFill>
            <a:srgbClr val="F2F5FA"/>
          </a:solidFill>
          <a:ln w="6350">
            <a:solidFill>
              <a:srgbClr val="D0D9E8"/>
            </a:solidFill>
            <a:prstDash val="solid"/>
          </a:ln>
        </p:spPr>
        <p:txBody>
          <a:bodyPr/>
          <a:lstStyle/>
          <a:p>
            <a:endParaRPr lang="fr-BE"/>
          </a:p>
        </p:txBody>
      </p:sp>
      <p:sp>
        <p:nvSpPr>
          <p:cNvPr id="28" name="Text 25"/>
          <p:cNvSpPr/>
          <p:nvPr/>
        </p:nvSpPr>
        <p:spPr>
          <a:xfrm>
            <a:off x="1042416" y="2423160"/>
            <a:ext cx="5705856" cy="320040"/>
          </a:xfrm>
          <a:prstGeom prst="rect">
            <a:avLst/>
          </a:prstGeom>
          <a:noFill/>
          <a:ln/>
        </p:spPr>
        <p:txBody>
          <a:bodyPr wrap="square" lIns="0" tIns="0" rIns="0" bIns="0" rtlCol="0" anchor="ctr"/>
          <a:lstStyle/>
          <a:p>
            <a:pPr marL="0" indent="0" algn="l">
              <a:buNone/>
            </a:pPr>
            <a:r>
              <a:rPr lang="en-US" sz="900" dirty="0">
                <a:solidFill>
                  <a:srgbClr val="1A1A1A"/>
                </a:solidFill>
                <a:latin typeface="Calibri" pitchFamily="34" charset="0"/>
                <a:ea typeface="Calibri" pitchFamily="34" charset="-122"/>
                <a:cs typeface="Calibri" pitchFamily="34" charset="-120"/>
              </a:rPr>
              <a:t>Mandatory train composition messages &amp; standardised data exchange</a:t>
            </a:r>
            <a:endParaRPr lang="en-US" sz="900" dirty="0"/>
          </a:p>
        </p:txBody>
      </p:sp>
      <p:sp>
        <p:nvSpPr>
          <p:cNvPr id="29" name="Shape 26"/>
          <p:cNvSpPr/>
          <p:nvPr/>
        </p:nvSpPr>
        <p:spPr>
          <a:xfrm>
            <a:off x="6812280" y="2423160"/>
            <a:ext cx="2011680" cy="320040"/>
          </a:xfrm>
          <a:prstGeom prst="rect">
            <a:avLst/>
          </a:prstGeom>
          <a:solidFill>
            <a:srgbClr val="F2F5FA"/>
          </a:solidFill>
          <a:ln w="6350">
            <a:solidFill>
              <a:srgbClr val="D0D9E8"/>
            </a:solidFill>
            <a:prstDash val="solid"/>
          </a:ln>
        </p:spPr>
        <p:txBody>
          <a:bodyPr/>
          <a:lstStyle/>
          <a:p>
            <a:endParaRPr lang="fr-BE"/>
          </a:p>
        </p:txBody>
      </p:sp>
      <p:sp>
        <p:nvSpPr>
          <p:cNvPr id="30" name="Shape 27"/>
          <p:cNvSpPr/>
          <p:nvPr/>
        </p:nvSpPr>
        <p:spPr>
          <a:xfrm>
            <a:off x="6949440" y="2487168"/>
            <a:ext cx="118872" cy="118872"/>
          </a:xfrm>
          <a:prstGeom prst="ellipse">
            <a:avLst/>
          </a:prstGeom>
          <a:solidFill>
            <a:srgbClr val="1A6630"/>
          </a:solidFill>
          <a:ln w="12700">
            <a:solidFill>
              <a:srgbClr val="1A6630"/>
            </a:solidFill>
            <a:prstDash val="solid"/>
          </a:ln>
        </p:spPr>
        <p:txBody>
          <a:bodyPr/>
          <a:lstStyle/>
          <a:p>
            <a:endParaRPr lang="fr-BE"/>
          </a:p>
        </p:txBody>
      </p:sp>
      <p:sp>
        <p:nvSpPr>
          <p:cNvPr id="31" name="Text 28"/>
          <p:cNvSpPr/>
          <p:nvPr/>
        </p:nvSpPr>
        <p:spPr>
          <a:xfrm>
            <a:off x="7104888" y="2423160"/>
            <a:ext cx="1691640" cy="320040"/>
          </a:xfrm>
          <a:prstGeom prst="rect">
            <a:avLst/>
          </a:prstGeom>
          <a:noFill/>
          <a:ln/>
        </p:spPr>
        <p:txBody>
          <a:bodyPr wrap="square" lIns="0" tIns="0" rIns="0" bIns="0" rtlCol="0" anchor="ctr"/>
          <a:lstStyle/>
          <a:p>
            <a:pPr marL="0" indent="0" algn="l">
              <a:buNone/>
            </a:pPr>
            <a:r>
              <a:rPr lang="en-US" sz="850" b="1" dirty="0">
                <a:solidFill>
                  <a:srgbClr val="1A6630"/>
                </a:solidFill>
                <a:latin typeface="Calibri" pitchFamily="34" charset="0"/>
                <a:ea typeface="Calibri" pitchFamily="34" charset="-122"/>
                <a:cs typeface="Calibri" pitchFamily="34" charset="-120"/>
              </a:rPr>
              <a:t>Strong support</a:t>
            </a:r>
            <a:endParaRPr lang="en-US" sz="850" dirty="0"/>
          </a:p>
        </p:txBody>
      </p:sp>
      <p:sp>
        <p:nvSpPr>
          <p:cNvPr id="32" name="Shape 29"/>
          <p:cNvSpPr/>
          <p:nvPr/>
        </p:nvSpPr>
        <p:spPr>
          <a:xfrm>
            <a:off x="320040" y="2743200"/>
            <a:ext cx="658368" cy="320040"/>
          </a:xfrm>
          <a:prstGeom prst="rect">
            <a:avLst/>
          </a:prstGeom>
          <a:solidFill>
            <a:srgbClr val="FFFFFF"/>
          </a:solidFill>
          <a:ln w="6350">
            <a:solidFill>
              <a:srgbClr val="D0D9E8"/>
            </a:solidFill>
            <a:prstDash val="solid"/>
          </a:ln>
        </p:spPr>
        <p:txBody>
          <a:bodyPr/>
          <a:lstStyle/>
          <a:p>
            <a:endParaRPr lang="fr-BE"/>
          </a:p>
        </p:txBody>
      </p:sp>
      <p:sp>
        <p:nvSpPr>
          <p:cNvPr id="33" name="Text 30"/>
          <p:cNvSpPr/>
          <p:nvPr/>
        </p:nvSpPr>
        <p:spPr>
          <a:xfrm>
            <a:off x="347472" y="274320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3</a:t>
            </a:r>
            <a:endParaRPr lang="en-US" sz="900" dirty="0"/>
          </a:p>
        </p:txBody>
      </p:sp>
      <p:sp>
        <p:nvSpPr>
          <p:cNvPr id="34" name="Shape 31"/>
          <p:cNvSpPr/>
          <p:nvPr/>
        </p:nvSpPr>
        <p:spPr>
          <a:xfrm>
            <a:off x="978408" y="2743200"/>
            <a:ext cx="5833872" cy="320040"/>
          </a:xfrm>
          <a:prstGeom prst="rect">
            <a:avLst/>
          </a:prstGeom>
          <a:solidFill>
            <a:srgbClr val="FFFFFF"/>
          </a:solidFill>
          <a:ln w="6350">
            <a:solidFill>
              <a:srgbClr val="D0D9E8"/>
            </a:solidFill>
            <a:prstDash val="solid"/>
          </a:ln>
        </p:spPr>
        <p:txBody>
          <a:bodyPr/>
          <a:lstStyle/>
          <a:p>
            <a:endParaRPr lang="fr-BE"/>
          </a:p>
        </p:txBody>
      </p:sp>
      <p:sp>
        <p:nvSpPr>
          <p:cNvPr id="35" name="Text 32"/>
          <p:cNvSpPr/>
          <p:nvPr/>
        </p:nvSpPr>
        <p:spPr>
          <a:xfrm>
            <a:off x="1042416" y="2743200"/>
            <a:ext cx="5705856" cy="320040"/>
          </a:xfrm>
          <a:prstGeom prst="rect">
            <a:avLst/>
          </a:prstGeom>
          <a:noFill/>
          <a:ln/>
        </p:spPr>
        <p:txBody>
          <a:bodyPr wrap="square" lIns="0" tIns="0" rIns="0" bIns="0" rtlCol="0" anchor="ctr"/>
          <a:lstStyle/>
          <a:p>
            <a:pPr marL="0" indent="0" algn="l">
              <a:buNone/>
            </a:pPr>
            <a:r>
              <a:rPr lang="en-US" sz="900" dirty="0">
                <a:solidFill>
                  <a:srgbClr val="1A1A1A"/>
                </a:solidFill>
                <a:latin typeface="Calibri" pitchFamily="34" charset="0"/>
                <a:ea typeface="Calibri" pitchFamily="34" charset="-122"/>
                <a:cs typeface="Calibri" pitchFamily="34" charset="-120"/>
              </a:rPr>
              <a:t>Improve dissemination, knowledge sharing &amp; capacity building</a:t>
            </a:r>
            <a:endParaRPr lang="en-US" sz="900" dirty="0"/>
          </a:p>
        </p:txBody>
      </p:sp>
      <p:sp>
        <p:nvSpPr>
          <p:cNvPr id="36" name="Shape 33"/>
          <p:cNvSpPr/>
          <p:nvPr/>
        </p:nvSpPr>
        <p:spPr>
          <a:xfrm>
            <a:off x="6812280" y="2743200"/>
            <a:ext cx="2011680" cy="320040"/>
          </a:xfrm>
          <a:prstGeom prst="rect">
            <a:avLst/>
          </a:prstGeom>
          <a:solidFill>
            <a:srgbClr val="FFFFFF"/>
          </a:solidFill>
          <a:ln w="6350">
            <a:solidFill>
              <a:srgbClr val="D0D9E8"/>
            </a:solidFill>
            <a:prstDash val="solid"/>
          </a:ln>
        </p:spPr>
        <p:txBody>
          <a:bodyPr/>
          <a:lstStyle/>
          <a:p>
            <a:endParaRPr lang="fr-BE"/>
          </a:p>
        </p:txBody>
      </p:sp>
      <p:sp>
        <p:nvSpPr>
          <p:cNvPr id="37" name="Shape 34"/>
          <p:cNvSpPr/>
          <p:nvPr/>
        </p:nvSpPr>
        <p:spPr>
          <a:xfrm>
            <a:off x="6949440" y="2807208"/>
            <a:ext cx="118872" cy="118872"/>
          </a:xfrm>
          <a:prstGeom prst="ellipse">
            <a:avLst/>
          </a:prstGeom>
          <a:solidFill>
            <a:srgbClr val="1A6630"/>
          </a:solidFill>
          <a:ln w="12700">
            <a:solidFill>
              <a:srgbClr val="1A6630"/>
            </a:solidFill>
            <a:prstDash val="solid"/>
          </a:ln>
        </p:spPr>
        <p:txBody>
          <a:bodyPr/>
          <a:lstStyle/>
          <a:p>
            <a:endParaRPr lang="fr-BE"/>
          </a:p>
        </p:txBody>
      </p:sp>
      <p:sp>
        <p:nvSpPr>
          <p:cNvPr id="38" name="Text 35"/>
          <p:cNvSpPr/>
          <p:nvPr/>
        </p:nvSpPr>
        <p:spPr>
          <a:xfrm>
            <a:off x="7104888" y="2743200"/>
            <a:ext cx="1691640" cy="320040"/>
          </a:xfrm>
          <a:prstGeom prst="rect">
            <a:avLst/>
          </a:prstGeom>
          <a:noFill/>
          <a:ln/>
        </p:spPr>
        <p:txBody>
          <a:bodyPr wrap="square" lIns="0" tIns="0" rIns="0" bIns="0" rtlCol="0" anchor="ctr"/>
          <a:lstStyle/>
          <a:p>
            <a:pPr marL="0" indent="0" algn="l">
              <a:buNone/>
            </a:pPr>
            <a:r>
              <a:rPr lang="en-US" sz="850" b="1" dirty="0">
                <a:solidFill>
                  <a:srgbClr val="1A6630"/>
                </a:solidFill>
                <a:latin typeface="Calibri" pitchFamily="34" charset="0"/>
                <a:ea typeface="Calibri" pitchFamily="34" charset="-122"/>
                <a:cs typeface="Calibri" pitchFamily="34" charset="-120"/>
              </a:rPr>
              <a:t>Strong support</a:t>
            </a:r>
            <a:endParaRPr lang="en-US" sz="850" dirty="0"/>
          </a:p>
        </p:txBody>
      </p:sp>
      <p:sp>
        <p:nvSpPr>
          <p:cNvPr id="39" name="Shape 36"/>
          <p:cNvSpPr/>
          <p:nvPr/>
        </p:nvSpPr>
        <p:spPr>
          <a:xfrm>
            <a:off x="320040" y="3063240"/>
            <a:ext cx="658368" cy="320040"/>
          </a:xfrm>
          <a:prstGeom prst="rect">
            <a:avLst/>
          </a:prstGeom>
          <a:solidFill>
            <a:srgbClr val="F2F5FA"/>
          </a:solidFill>
          <a:ln w="6350">
            <a:solidFill>
              <a:srgbClr val="D0D9E8"/>
            </a:solidFill>
            <a:prstDash val="solid"/>
          </a:ln>
        </p:spPr>
        <p:txBody>
          <a:bodyPr/>
          <a:lstStyle/>
          <a:p>
            <a:endParaRPr lang="fr-BE"/>
          </a:p>
        </p:txBody>
      </p:sp>
      <p:sp>
        <p:nvSpPr>
          <p:cNvPr id="40" name="Text 37"/>
          <p:cNvSpPr/>
          <p:nvPr/>
        </p:nvSpPr>
        <p:spPr>
          <a:xfrm>
            <a:off x="347472" y="306324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5</a:t>
            </a:r>
            <a:endParaRPr lang="en-US" sz="900" dirty="0">
              <a:solidFill>
                <a:srgbClr val="FF0000"/>
              </a:solidFill>
            </a:endParaRPr>
          </a:p>
        </p:txBody>
      </p:sp>
      <p:sp>
        <p:nvSpPr>
          <p:cNvPr id="41" name="Shape 38"/>
          <p:cNvSpPr/>
          <p:nvPr/>
        </p:nvSpPr>
        <p:spPr>
          <a:xfrm>
            <a:off x="978408" y="3063240"/>
            <a:ext cx="5833872" cy="320040"/>
          </a:xfrm>
          <a:prstGeom prst="rect">
            <a:avLst/>
          </a:prstGeom>
          <a:solidFill>
            <a:srgbClr val="F2F5FA"/>
          </a:solidFill>
          <a:ln w="6350">
            <a:solidFill>
              <a:srgbClr val="D0D9E8"/>
            </a:solidFill>
            <a:prstDash val="solid"/>
          </a:ln>
        </p:spPr>
        <p:txBody>
          <a:bodyPr/>
          <a:lstStyle/>
          <a:p>
            <a:endParaRPr lang="fr-BE"/>
          </a:p>
        </p:txBody>
      </p:sp>
      <p:sp>
        <p:nvSpPr>
          <p:cNvPr id="42" name="Text 39"/>
          <p:cNvSpPr/>
          <p:nvPr/>
        </p:nvSpPr>
        <p:spPr>
          <a:xfrm>
            <a:off x="1037844" y="3071763"/>
            <a:ext cx="5705856" cy="320040"/>
          </a:xfrm>
          <a:prstGeom prst="rect">
            <a:avLst/>
          </a:prstGeom>
          <a:noFill/>
          <a:ln/>
        </p:spPr>
        <p:txBody>
          <a:bodyPr wrap="square" lIns="0" tIns="0" rIns="0" bIns="0" rtlCol="0" anchor="ctr"/>
          <a:lstStyle/>
          <a:p>
            <a:r>
              <a:rPr lang="en-US" sz="900" dirty="0">
                <a:solidFill>
                  <a:srgbClr val="1A1A1A"/>
                </a:solidFill>
                <a:latin typeface="Calibri" pitchFamily="34" charset="0"/>
                <a:ea typeface="Calibri" pitchFamily="34" charset="-122"/>
                <a:cs typeface="Calibri" pitchFamily="34" charset="-120"/>
              </a:rPr>
              <a:t>Extend ENE TSI to Regulate Data Exchange and Energy Settlement Processes</a:t>
            </a:r>
            <a:endParaRPr lang="en-US" sz="900" dirty="0"/>
          </a:p>
        </p:txBody>
      </p:sp>
      <p:sp>
        <p:nvSpPr>
          <p:cNvPr id="43" name="Shape 40"/>
          <p:cNvSpPr/>
          <p:nvPr/>
        </p:nvSpPr>
        <p:spPr>
          <a:xfrm>
            <a:off x="6812280" y="3063240"/>
            <a:ext cx="2011680" cy="320040"/>
          </a:xfrm>
          <a:prstGeom prst="rect">
            <a:avLst/>
          </a:prstGeom>
          <a:solidFill>
            <a:srgbClr val="F2F5FA"/>
          </a:solidFill>
          <a:ln w="6350">
            <a:solidFill>
              <a:srgbClr val="D0D9E8"/>
            </a:solidFill>
            <a:prstDash val="solid"/>
          </a:ln>
        </p:spPr>
        <p:txBody>
          <a:bodyPr/>
          <a:lstStyle/>
          <a:p>
            <a:endParaRPr lang="fr-BE"/>
          </a:p>
        </p:txBody>
      </p:sp>
      <p:sp>
        <p:nvSpPr>
          <p:cNvPr id="44" name="Shape 41"/>
          <p:cNvSpPr/>
          <p:nvPr/>
        </p:nvSpPr>
        <p:spPr>
          <a:xfrm>
            <a:off x="6949440" y="3127248"/>
            <a:ext cx="118872" cy="118872"/>
          </a:xfrm>
          <a:prstGeom prst="ellipse">
            <a:avLst/>
          </a:prstGeom>
          <a:solidFill>
            <a:srgbClr val="1A6630"/>
          </a:solidFill>
          <a:ln w="12700">
            <a:solidFill>
              <a:srgbClr val="1A6630"/>
            </a:solidFill>
            <a:prstDash val="solid"/>
          </a:ln>
        </p:spPr>
        <p:txBody>
          <a:bodyPr/>
          <a:lstStyle/>
          <a:p>
            <a:endParaRPr lang="fr-BE"/>
          </a:p>
        </p:txBody>
      </p:sp>
      <p:sp>
        <p:nvSpPr>
          <p:cNvPr id="45" name="Text 42"/>
          <p:cNvSpPr/>
          <p:nvPr/>
        </p:nvSpPr>
        <p:spPr>
          <a:xfrm>
            <a:off x="7104888" y="3063240"/>
            <a:ext cx="1691640" cy="320040"/>
          </a:xfrm>
          <a:prstGeom prst="rect">
            <a:avLst/>
          </a:prstGeom>
          <a:noFill/>
          <a:ln/>
        </p:spPr>
        <p:txBody>
          <a:bodyPr wrap="square" lIns="0" tIns="0" rIns="0" bIns="0" rtlCol="0" anchor="ctr"/>
          <a:lstStyle/>
          <a:p>
            <a:pPr marL="0" indent="0" algn="l">
              <a:buNone/>
            </a:pPr>
            <a:r>
              <a:rPr lang="en-US" sz="850" b="1" dirty="0">
                <a:solidFill>
                  <a:srgbClr val="1A6630"/>
                </a:solidFill>
                <a:latin typeface="Calibri" pitchFamily="34" charset="0"/>
                <a:ea typeface="Calibri" pitchFamily="34" charset="-122"/>
                <a:cs typeface="Calibri" pitchFamily="34" charset="-120"/>
              </a:rPr>
              <a:t>Strong support</a:t>
            </a:r>
            <a:endParaRPr lang="en-US" sz="850" dirty="0"/>
          </a:p>
        </p:txBody>
      </p:sp>
      <p:sp>
        <p:nvSpPr>
          <p:cNvPr id="46" name="Shape 43"/>
          <p:cNvSpPr/>
          <p:nvPr/>
        </p:nvSpPr>
        <p:spPr>
          <a:xfrm>
            <a:off x="320040" y="3383280"/>
            <a:ext cx="658368" cy="320040"/>
          </a:xfrm>
          <a:prstGeom prst="rect">
            <a:avLst/>
          </a:prstGeom>
          <a:solidFill>
            <a:srgbClr val="FFFFFF"/>
          </a:solidFill>
          <a:ln w="6350">
            <a:solidFill>
              <a:srgbClr val="D0D9E8"/>
            </a:solidFill>
            <a:prstDash val="solid"/>
          </a:ln>
        </p:spPr>
        <p:txBody>
          <a:bodyPr/>
          <a:lstStyle/>
          <a:p>
            <a:endParaRPr lang="fr-BE"/>
          </a:p>
        </p:txBody>
      </p:sp>
      <p:sp>
        <p:nvSpPr>
          <p:cNvPr id="47" name="Text 44"/>
          <p:cNvSpPr/>
          <p:nvPr/>
        </p:nvSpPr>
        <p:spPr>
          <a:xfrm>
            <a:off x="347472" y="338328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7</a:t>
            </a:r>
            <a:endParaRPr lang="en-US" sz="900" dirty="0">
              <a:solidFill>
                <a:srgbClr val="FF0000"/>
              </a:solidFill>
            </a:endParaRPr>
          </a:p>
        </p:txBody>
      </p:sp>
      <p:sp>
        <p:nvSpPr>
          <p:cNvPr id="48" name="Shape 45"/>
          <p:cNvSpPr/>
          <p:nvPr/>
        </p:nvSpPr>
        <p:spPr>
          <a:xfrm>
            <a:off x="978408" y="3383280"/>
            <a:ext cx="5833872" cy="320040"/>
          </a:xfrm>
          <a:prstGeom prst="rect">
            <a:avLst/>
          </a:prstGeom>
          <a:solidFill>
            <a:srgbClr val="FFFFFF"/>
          </a:solidFill>
          <a:ln w="6350">
            <a:solidFill>
              <a:srgbClr val="D0D9E8"/>
            </a:solidFill>
            <a:prstDash val="solid"/>
          </a:ln>
        </p:spPr>
        <p:txBody>
          <a:bodyPr/>
          <a:lstStyle/>
          <a:p>
            <a:endParaRPr lang="fr-BE"/>
          </a:p>
        </p:txBody>
      </p:sp>
      <p:sp>
        <p:nvSpPr>
          <p:cNvPr id="49" name="Text 46"/>
          <p:cNvSpPr/>
          <p:nvPr/>
        </p:nvSpPr>
        <p:spPr>
          <a:xfrm>
            <a:off x="1042416" y="3383280"/>
            <a:ext cx="5705856" cy="320040"/>
          </a:xfrm>
          <a:prstGeom prst="rect">
            <a:avLst/>
          </a:prstGeom>
          <a:noFill/>
          <a:ln/>
        </p:spPr>
        <p:txBody>
          <a:bodyPr wrap="square" lIns="0" tIns="0" rIns="0" bIns="0" rtlCol="0" anchor="ctr"/>
          <a:lstStyle/>
          <a:p>
            <a:r>
              <a:rPr lang="en-US" sz="900" dirty="0">
                <a:solidFill>
                  <a:srgbClr val="1A1A1A"/>
                </a:solidFill>
                <a:latin typeface="Calibri" pitchFamily="34" charset="0"/>
                <a:ea typeface="Calibri" pitchFamily="34" charset="-122"/>
                <a:cs typeface="Calibri" pitchFamily="34" charset="-120"/>
              </a:rPr>
              <a:t>Strengthen regulatory status / </a:t>
            </a:r>
            <a:r>
              <a:rPr lang="en-US" sz="900" dirty="0" err="1">
                <a:solidFill>
                  <a:srgbClr val="1A1A1A"/>
                </a:solidFill>
                <a:latin typeface="Calibri" pitchFamily="34" charset="0"/>
                <a:ea typeface="Calibri" pitchFamily="34" charset="-122"/>
                <a:cs typeface="Calibri" pitchFamily="34" charset="-120"/>
              </a:rPr>
              <a:t>harmonise</a:t>
            </a:r>
            <a:r>
              <a:rPr lang="en-US" sz="900" dirty="0">
                <a:solidFill>
                  <a:srgbClr val="1A1A1A"/>
                </a:solidFill>
                <a:latin typeface="Calibri" pitchFamily="34" charset="0"/>
                <a:ea typeface="Calibri" pitchFamily="34" charset="-122"/>
                <a:cs typeface="Calibri" pitchFamily="34" charset="-120"/>
              </a:rPr>
              <a:t> EMS (interoperability constituents) </a:t>
            </a:r>
            <a:endParaRPr lang="en-US" sz="900" dirty="0"/>
          </a:p>
        </p:txBody>
      </p:sp>
      <p:sp>
        <p:nvSpPr>
          <p:cNvPr id="50" name="Shape 47"/>
          <p:cNvSpPr/>
          <p:nvPr/>
        </p:nvSpPr>
        <p:spPr>
          <a:xfrm>
            <a:off x="6812280" y="3383280"/>
            <a:ext cx="2011680" cy="320040"/>
          </a:xfrm>
          <a:prstGeom prst="rect">
            <a:avLst/>
          </a:prstGeom>
          <a:solidFill>
            <a:srgbClr val="FFFFFF"/>
          </a:solidFill>
          <a:ln w="6350">
            <a:solidFill>
              <a:srgbClr val="D0D9E8"/>
            </a:solidFill>
            <a:prstDash val="solid"/>
          </a:ln>
        </p:spPr>
        <p:txBody>
          <a:bodyPr/>
          <a:lstStyle/>
          <a:p>
            <a:endParaRPr lang="fr-BE"/>
          </a:p>
        </p:txBody>
      </p:sp>
      <p:sp>
        <p:nvSpPr>
          <p:cNvPr id="51" name="Shape 48"/>
          <p:cNvSpPr/>
          <p:nvPr/>
        </p:nvSpPr>
        <p:spPr>
          <a:xfrm>
            <a:off x="6949440" y="3447288"/>
            <a:ext cx="118872" cy="118872"/>
          </a:xfrm>
          <a:prstGeom prst="ellipse">
            <a:avLst/>
          </a:prstGeom>
          <a:solidFill>
            <a:srgbClr val="1A6630"/>
          </a:solidFill>
          <a:ln w="12700">
            <a:solidFill>
              <a:srgbClr val="1A6630"/>
            </a:solidFill>
            <a:prstDash val="solid"/>
          </a:ln>
        </p:spPr>
        <p:txBody>
          <a:bodyPr/>
          <a:lstStyle/>
          <a:p>
            <a:endParaRPr lang="fr-BE"/>
          </a:p>
        </p:txBody>
      </p:sp>
      <p:sp>
        <p:nvSpPr>
          <p:cNvPr id="52" name="Text 49"/>
          <p:cNvSpPr/>
          <p:nvPr/>
        </p:nvSpPr>
        <p:spPr>
          <a:xfrm>
            <a:off x="7104888" y="3383280"/>
            <a:ext cx="1691640" cy="320040"/>
          </a:xfrm>
          <a:prstGeom prst="rect">
            <a:avLst/>
          </a:prstGeom>
          <a:noFill/>
          <a:ln/>
        </p:spPr>
        <p:txBody>
          <a:bodyPr wrap="square" lIns="0" tIns="0" rIns="0" bIns="0" rtlCol="0" anchor="ctr"/>
          <a:lstStyle/>
          <a:p>
            <a:pPr marL="0" indent="0" algn="l">
              <a:buNone/>
            </a:pPr>
            <a:r>
              <a:rPr lang="en-US" sz="850" b="1" dirty="0">
                <a:solidFill>
                  <a:srgbClr val="1A6630"/>
                </a:solidFill>
                <a:latin typeface="Calibri" pitchFamily="34" charset="0"/>
                <a:ea typeface="Calibri" pitchFamily="34" charset="-122"/>
                <a:cs typeface="Calibri" pitchFamily="34" charset="-120"/>
              </a:rPr>
              <a:t>Strong support</a:t>
            </a:r>
            <a:endParaRPr lang="en-US" sz="850" dirty="0"/>
          </a:p>
        </p:txBody>
      </p:sp>
      <p:sp>
        <p:nvSpPr>
          <p:cNvPr id="53" name="Shape 50"/>
          <p:cNvSpPr/>
          <p:nvPr/>
        </p:nvSpPr>
        <p:spPr>
          <a:xfrm>
            <a:off x="320040" y="3703320"/>
            <a:ext cx="658368" cy="320040"/>
          </a:xfrm>
          <a:prstGeom prst="rect">
            <a:avLst/>
          </a:prstGeom>
          <a:solidFill>
            <a:srgbClr val="F2F5FA"/>
          </a:solidFill>
          <a:ln w="6350">
            <a:solidFill>
              <a:srgbClr val="D0D9E8"/>
            </a:solidFill>
            <a:prstDash val="solid"/>
          </a:ln>
        </p:spPr>
        <p:txBody>
          <a:bodyPr/>
          <a:lstStyle/>
          <a:p>
            <a:endParaRPr lang="fr-BE"/>
          </a:p>
        </p:txBody>
      </p:sp>
      <p:sp>
        <p:nvSpPr>
          <p:cNvPr id="54" name="Text 51"/>
          <p:cNvSpPr/>
          <p:nvPr/>
        </p:nvSpPr>
        <p:spPr>
          <a:xfrm>
            <a:off x="347472" y="370332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6</a:t>
            </a:r>
            <a:endParaRPr lang="en-US" sz="900" dirty="0">
              <a:solidFill>
                <a:srgbClr val="FF0000"/>
              </a:solidFill>
            </a:endParaRPr>
          </a:p>
        </p:txBody>
      </p:sp>
      <p:sp>
        <p:nvSpPr>
          <p:cNvPr id="55" name="Shape 52"/>
          <p:cNvSpPr/>
          <p:nvPr/>
        </p:nvSpPr>
        <p:spPr>
          <a:xfrm>
            <a:off x="978408" y="3703320"/>
            <a:ext cx="5833872" cy="320040"/>
          </a:xfrm>
          <a:prstGeom prst="rect">
            <a:avLst/>
          </a:prstGeom>
          <a:solidFill>
            <a:srgbClr val="F2F5FA"/>
          </a:solidFill>
          <a:ln w="6350">
            <a:solidFill>
              <a:srgbClr val="D0D9E8"/>
            </a:solidFill>
            <a:prstDash val="solid"/>
          </a:ln>
        </p:spPr>
        <p:txBody>
          <a:bodyPr/>
          <a:lstStyle/>
          <a:p>
            <a:endParaRPr lang="fr-BE"/>
          </a:p>
        </p:txBody>
      </p:sp>
      <p:sp>
        <p:nvSpPr>
          <p:cNvPr id="56" name="Text 53"/>
          <p:cNvSpPr/>
          <p:nvPr/>
        </p:nvSpPr>
        <p:spPr>
          <a:xfrm>
            <a:off x="1042416" y="3703320"/>
            <a:ext cx="5705856" cy="320040"/>
          </a:xfrm>
          <a:prstGeom prst="rect">
            <a:avLst/>
          </a:prstGeom>
          <a:noFill/>
          <a:ln/>
        </p:spPr>
        <p:txBody>
          <a:bodyPr wrap="square" lIns="0" tIns="0" rIns="0" bIns="0" rtlCol="0" anchor="ctr"/>
          <a:lstStyle/>
          <a:p>
            <a:pPr marL="0" indent="0" algn="l">
              <a:buNone/>
            </a:pPr>
            <a:r>
              <a:rPr lang="en-US" sz="900" dirty="0">
                <a:solidFill>
                  <a:srgbClr val="1A1A1A"/>
                </a:solidFill>
                <a:latin typeface="Calibri" pitchFamily="34" charset="0"/>
                <a:ea typeface="Calibri" pitchFamily="34" charset="-122"/>
                <a:cs typeface="Calibri" pitchFamily="34" charset="-120"/>
              </a:rPr>
              <a:t>Explore costs &amp; benefits of a more integrated European DCS approach</a:t>
            </a:r>
            <a:endParaRPr lang="en-US" sz="900" dirty="0"/>
          </a:p>
        </p:txBody>
      </p:sp>
      <p:sp>
        <p:nvSpPr>
          <p:cNvPr id="57" name="Shape 54"/>
          <p:cNvSpPr/>
          <p:nvPr/>
        </p:nvSpPr>
        <p:spPr>
          <a:xfrm>
            <a:off x="6812280" y="3703320"/>
            <a:ext cx="2011680" cy="320040"/>
          </a:xfrm>
          <a:prstGeom prst="rect">
            <a:avLst/>
          </a:prstGeom>
          <a:solidFill>
            <a:srgbClr val="F2F5FA"/>
          </a:solidFill>
          <a:ln w="6350">
            <a:solidFill>
              <a:srgbClr val="D0D9E8"/>
            </a:solidFill>
            <a:prstDash val="solid"/>
          </a:ln>
        </p:spPr>
        <p:txBody>
          <a:bodyPr/>
          <a:lstStyle/>
          <a:p>
            <a:endParaRPr lang="fr-BE"/>
          </a:p>
        </p:txBody>
      </p:sp>
      <p:sp>
        <p:nvSpPr>
          <p:cNvPr id="58" name="Shape 55"/>
          <p:cNvSpPr/>
          <p:nvPr/>
        </p:nvSpPr>
        <p:spPr>
          <a:xfrm>
            <a:off x="6949440" y="3767328"/>
            <a:ext cx="118872" cy="118872"/>
          </a:xfrm>
          <a:prstGeom prst="ellipse">
            <a:avLst/>
          </a:prstGeom>
          <a:solidFill>
            <a:srgbClr val="7B5800"/>
          </a:solidFill>
          <a:ln w="12700">
            <a:solidFill>
              <a:srgbClr val="7B5800"/>
            </a:solidFill>
            <a:prstDash val="solid"/>
          </a:ln>
        </p:spPr>
        <p:txBody>
          <a:bodyPr/>
          <a:lstStyle/>
          <a:p>
            <a:endParaRPr lang="fr-BE"/>
          </a:p>
        </p:txBody>
      </p:sp>
      <p:sp>
        <p:nvSpPr>
          <p:cNvPr id="59" name="Text 56"/>
          <p:cNvSpPr/>
          <p:nvPr/>
        </p:nvSpPr>
        <p:spPr>
          <a:xfrm>
            <a:off x="7104888" y="3703320"/>
            <a:ext cx="1691640" cy="320040"/>
          </a:xfrm>
          <a:prstGeom prst="rect">
            <a:avLst/>
          </a:prstGeom>
          <a:noFill/>
          <a:ln/>
        </p:spPr>
        <p:txBody>
          <a:bodyPr wrap="square" lIns="0" tIns="0" rIns="0" bIns="0" rtlCol="0" anchor="ctr"/>
          <a:lstStyle/>
          <a:p>
            <a:pPr marL="0" indent="0" algn="l">
              <a:buNone/>
            </a:pPr>
            <a:r>
              <a:rPr lang="en-US" sz="850" b="1" dirty="0">
                <a:solidFill>
                  <a:srgbClr val="7B5800"/>
                </a:solidFill>
                <a:latin typeface="Calibri" pitchFamily="34" charset="0"/>
                <a:ea typeface="Calibri" pitchFamily="34" charset="-122"/>
                <a:cs typeface="Calibri" pitchFamily="34" charset="-120"/>
              </a:rPr>
              <a:t>Partial Support</a:t>
            </a:r>
            <a:endParaRPr lang="en-US" sz="850" dirty="0"/>
          </a:p>
        </p:txBody>
      </p:sp>
      <p:sp>
        <p:nvSpPr>
          <p:cNvPr id="60" name="Shape 57"/>
          <p:cNvSpPr/>
          <p:nvPr/>
        </p:nvSpPr>
        <p:spPr>
          <a:xfrm>
            <a:off x="320040" y="4023360"/>
            <a:ext cx="658368" cy="320040"/>
          </a:xfrm>
          <a:prstGeom prst="rect">
            <a:avLst/>
          </a:prstGeom>
          <a:solidFill>
            <a:srgbClr val="FFFFFF"/>
          </a:solidFill>
          <a:ln w="6350">
            <a:solidFill>
              <a:srgbClr val="D0D9E8"/>
            </a:solidFill>
            <a:prstDash val="solid"/>
          </a:ln>
        </p:spPr>
        <p:txBody>
          <a:bodyPr/>
          <a:lstStyle/>
          <a:p>
            <a:endParaRPr lang="fr-BE"/>
          </a:p>
        </p:txBody>
      </p:sp>
      <p:sp>
        <p:nvSpPr>
          <p:cNvPr id="61" name="Text 58"/>
          <p:cNvSpPr/>
          <p:nvPr/>
        </p:nvSpPr>
        <p:spPr>
          <a:xfrm>
            <a:off x="347472" y="402336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8</a:t>
            </a:r>
            <a:endParaRPr lang="en-US" sz="900" dirty="0"/>
          </a:p>
        </p:txBody>
      </p:sp>
      <p:sp>
        <p:nvSpPr>
          <p:cNvPr id="62" name="Shape 59"/>
          <p:cNvSpPr/>
          <p:nvPr/>
        </p:nvSpPr>
        <p:spPr>
          <a:xfrm>
            <a:off x="978408" y="4023360"/>
            <a:ext cx="5833872" cy="320040"/>
          </a:xfrm>
          <a:prstGeom prst="rect">
            <a:avLst/>
          </a:prstGeom>
          <a:solidFill>
            <a:srgbClr val="FFFFFF"/>
          </a:solidFill>
          <a:ln w="6350">
            <a:solidFill>
              <a:srgbClr val="D0D9E8"/>
            </a:solidFill>
            <a:prstDash val="solid"/>
          </a:ln>
        </p:spPr>
        <p:txBody>
          <a:bodyPr/>
          <a:lstStyle/>
          <a:p>
            <a:endParaRPr lang="fr-BE"/>
          </a:p>
        </p:txBody>
      </p:sp>
      <p:sp>
        <p:nvSpPr>
          <p:cNvPr id="63" name="Text 60"/>
          <p:cNvSpPr/>
          <p:nvPr/>
        </p:nvSpPr>
        <p:spPr>
          <a:xfrm>
            <a:off x="1042416" y="4023360"/>
            <a:ext cx="5705856" cy="320040"/>
          </a:xfrm>
          <a:prstGeom prst="rect">
            <a:avLst/>
          </a:prstGeom>
          <a:noFill/>
          <a:ln/>
        </p:spPr>
        <p:txBody>
          <a:bodyPr wrap="square" lIns="0" tIns="0" rIns="0" bIns="0" rtlCol="0" anchor="ctr"/>
          <a:lstStyle/>
          <a:p>
            <a:pPr marL="0" indent="0" algn="l">
              <a:buNone/>
            </a:pPr>
            <a:r>
              <a:rPr lang="en-US" sz="900" dirty="0">
                <a:solidFill>
                  <a:srgbClr val="1A1A1A"/>
                </a:solidFill>
                <a:latin typeface="Calibri" pitchFamily="34" charset="0"/>
                <a:ea typeface="Calibri" pitchFamily="34" charset="-122"/>
                <a:cs typeface="Calibri" pitchFamily="34" charset="-120"/>
              </a:rPr>
              <a:t>Clarify applicability of the Measurement Instruments Directive (MID)</a:t>
            </a:r>
            <a:endParaRPr lang="en-US" sz="900" dirty="0"/>
          </a:p>
        </p:txBody>
      </p:sp>
      <p:sp>
        <p:nvSpPr>
          <p:cNvPr id="64" name="Shape 61"/>
          <p:cNvSpPr/>
          <p:nvPr/>
        </p:nvSpPr>
        <p:spPr>
          <a:xfrm>
            <a:off x="6812280" y="4023360"/>
            <a:ext cx="2011680" cy="320040"/>
          </a:xfrm>
          <a:prstGeom prst="rect">
            <a:avLst/>
          </a:prstGeom>
          <a:solidFill>
            <a:srgbClr val="FFFFFF"/>
          </a:solidFill>
          <a:ln w="6350">
            <a:solidFill>
              <a:srgbClr val="D0D9E8"/>
            </a:solidFill>
            <a:prstDash val="solid"/>
          </a:ln>
        </p:spPr>
        <p:txBody>
          <a:bodyPr/>
          <a:lstStyle/>
          <a:p>
            <a:endParaRPr lang="fr-BE"/>
          </a:p>
        </p:txBody>
      </p:sp>
      <p:sp>
        <p:nvSpPr>
          <p:cNvPr id="65" name="Shape 62"/>
          <p:cNvSpPr/>
          <p:nvPr/>
        </p:nvSpPr>
        <p:spPr>
          <a:xfrm>
            <a:off x="6949440" y="4087368"/>
            <a:ext cx="118872" cy="118872"/>
          </a:xfrm>
          <a:prstGeom prst="ellipse">
            <a:avLst/>
          </a:prstGeom>
          <a:solidFill>
            <a:srgbClr val="7B5800"/>
          </a:solidFill>
          <a:ln w="12700">
            <a:solidFill>
              <a:srgbClr val="7B5800"/>
            </a:solidFill>
            <a:prstDash val="solid"/>
          </a:ln>
        </p:spPr>
        <p:txBody>
          <a:bodyPr/>
          <a:lstStyle/>
          <a:p>
            <a:endParaRPr lang="fr-BE"/>
          </a:p>
        </p:txBody>
      </p:sp>
      <p:sp>
        <p:nvSpPr>
          <p:cNvPr id="66" name="Text 63"/>
          <p:cNvSpPr/>
          <p:nvPr/>
        </p:nvSpPr>
        <p:spPr>
          <a:xfrm>
            <a:off x="7104888" y="4023360"/>
            <a:ext cx="1691640" cy="320040"/>
          </a:xfrm>
          <a:prstGeom prst="rect">
            <a:avLst/>
          </a:prstGeom>
          <a:noFill/>
          <a:ln/>
        </p:spPr>
        <p:txBody>
          <a:bodyPr wrap="square" lIns="0" tIns="0" rIns="0" bIns="0" rtlCol="0" anchor="ctr"/>
          <a:lstStyle/>
          <a:p>
            <a:pPr marL="0" indent="0" algn="l">
              <a:buNone/>
            </a:pPr>
            <a:r>
              <a:rPr lang="en-US" sz="850" b="1" dirty="0">
                <a:solidFill>
                  <a:srgbClr val="7B5800"/>
                </a:solidFill>
                <a:latin typeface="Calibri" pitchFamily="34" charset="0"/>
                <a:ea typeface="Calibri" pitchFamily="34" charset="-122"/>
                <a:cs typeface="Calibri" pitchFamily="34" charset="-120"/>
              </a:rPr>
              <a:t>Partial Support</a:t>
            </a:r>
            <a:endParaRPr lang="en-US" sz="850" dirty="0"/>
          </a:p>
        </p:txBody>
      </p:sp>
      <p:sp>
        <p:nvSpPr>
          <p:cNvPr id="67" name="Shape 64"/>
          <p:cNvSpPr/>
          <p:nvPr/>
        </p:nvSpPr>
        <p:spPr>
          <a:xfrm>
            <a:off x="320040" y="4343400"/>
            <a:ext cx="658368" cy="320040"/>
          </a:xfrm>
          <a:prstGeom prst="rect">
            <a:avLst/>
          </a:prstGeom>
          <a:solidFill>
            <a:srgbClr val="F2F5FA"/>
          </a:solidFill>
          <a:ln w="6350">
            <a:solidFill>
              <a:srgbClr val="D0D9E8"/>
            </a:solidFill>
            <a:prstDash val="solid"/>
          </a:ln>
        </p:spPr>
        <p:txBody>
          <a:bodyPr/>
          <a:lstStyle/>
          <a:p>
            <a:endParaRPr lang="fr-BE"/>
          </a:p>
        </p:txBody>
      </p:sp>
      <p:sp>
        <p:nvSpPr>
          <p:cNvPr id="68" name="Text 65"/>
          <p:cNvSpPr/>
          <p:nvPr/>
        </p:nvSpPr>
        <p:spPr>
          <a:xfrm>
            <a:off x="347472" y="434340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9</a:t>
            </a:r>
            <a:endParaRPr lang="en-US" sz="900" dirty="0"/>
          </a:p>
        </p:txBody>
      </p:sp>
      <p:sp>
        <p:nvSpPr>
          <p:cNvPr id="69" name="Shape 66"/>
          <p:cNvSpPr/>
          <p:nvPr/>
        </p:nvSpPr>
        <p:spPr>
          <a:xfrm>
            <a:off x="978408" y="4343400"/>
            <a:ext cx="5833872" cy="320040"/>
          </a:xfrm>
          <a:prstGeom prst="rect">
            <a:avLst/>
          </a:prstGeom>
          <a:solidFill>
            <a:srgbClr val="F2F5FA"/>
          </a:solidFill>
          <a:ln w="6350">
            <a:solidFill>
              <a:srgbClr val="D0D9E8"/>
            </a:solidFill>
            <a:prstDash val="solid"/>
          </a:ln>
        </p:spPr>
        <p:txBody>
          <a:bodyPr/>
          <a:lstStyle/>
          <a:p>
            <a:endParaRPr lang="fr-BE"/>
          </a:p>
        </p:txBody>
      </p:sp>
      <p:sp>
        <p:nvSpPr>
          <p:cNvPr id="70" name="Text 67"/>
          <p:cNvSpPr/>
          <p:nvPr/>
        </p:nvSpPr>
        <p:spPr>
          <a:xfrm>
            <a:off x="1042416" y="4343400"/>
            <a:ext cx="5705856" cy="320040"/>
          </a:xfrm>
          <a:prstGeom prst="rect">
            <a:avLst/>
          </a:prstGeom>
          <a:noFill/>
          <a:ln/>
        </p:spPr>
        <p:txBody>
          <a:bodyPr wrap="square" lIns="0" tIns="0" rIns="0" bIns="0" rtlCol="0" anchor="ctr"/>
          <a:lstStyle/>
          <a:p>
            <a:pPr marL="0" indent="0" algn="l">
              <a:buNone/>
            </a:pPr>
            <a:r>
              <a:rPr lang="en-US" sz="900" dirty="0">
                <a:solidFill>
                  <a:srgbClr val="1A1A1A"/>
                </a:solidFill>
                <a:latin typeface="Calibri" pitchFamily="34" charset="0"/>
                <a:ea typeface="Calibri" pitchFamily="34" charset="-122"/>
                <a:cs typeface="Calibri" pitchFamily="34" charset="-120"/>
              </a:rPr>
              <a:t>Clarify interface between railway and energy market legislation</a:t>
            </a:r>
            <a:endParaRPr lang="en-US" sz="900" dirty="0"/>
          </a:p>
        </p:txBody>
      </p:sp>
      <p:sp>
        <p:nvSpPr>
          <p:cNvPr id="71" name="Shape 68"/>
          <p:cNvSpPr/>
          <p:nvPr/>
        </p:nvSpPr>
        <p:spPr>
          <a:xfrm>
            <a:off x="6812280" y="4343400"/>
            <a:ext cx="2011680" cy="320040"/>
          </a:xfrm>
          <a:prstGeom prst="rect">
            <a:avLst/>
          </a:prstGeom>
          <a:solidFill>
            <a:srgbClr val="F2F5FA"/>
          </a:solidFill>
          <a:ln w="6350">
            <a:solidFill>
              <a:srgbClr val="D0D9E8"/>
            </a:solidFill>
            <a:prstDash val="solid"/>
          </a:ln>
        </p:spPr>
        <p:txBody>
          <a:bodyPr/>
          <a:lstStyle/>
          <a:p>
            <a:endParaRPr lang="fr-BE"/>
          </a:p>
        </p:txBody>
      </p:sp>
      <p:sp>
        <p:nvSpPr>
          <p:cNvPr id="72" name="Shape 69"/>
          <p:cNvSpPr/>
          <p:nvPr/>
        </p:nvSpPr>
        <p:spPr>
          <a:xfrm>
            <a:off x="6949440" y="4407408"/>
            <a:ext cx="118872" cy="118872"/>
          </a:xfrm>
          <a:prstGeom prst="ellipse">
            <a:avLst/>
          </a:prstGeom>
          <a:solidFill>
            <a:srgbClr val="7B5800"/>
          </a:solidFill>
          <a:ln w="12700">
            <a:solidFill>
              <a:srgbClr val="7B5800"/>
            </a:solidFill>
            <a:prstDash val="solid"/>
          </a:ln>
        </p:spPr>
        <p:txBody>
          <a:bodyPr/>
          <a:lstStyle/>
          <a:p>
            <a:endParaRPr lang="fr-BE"/>
          </a:p>
        </p:txBody>
      </p:sp>
      <p:sp>
        <p:nvSpPr>
          <p:cNvPr id="73" name="Text 70"/>
          <p:cNvSpPr/>
          <p:nvPr/>
        </p:nvSpPr>
        <p:spPr>
          <a:xfrm>
            <a:off x="7104888" y="4343400"/>
            <a:ext cx="1691640" cy="320040"/>
          </a:xfrm>
          <a:prstGeom prst="rect">
            <a:avLst/>
          </a:prstGeom>
          <a:noFill/>
          <a:ln/>
        </p:spPr>
        <p:txBody>
          <a:bodyPr wrap="square" lIns="0" tIns="0" rIns="0" bIns="0" rtlCol="0" anchor="ctr"/>
          <a:lstStyle/>
          <a:p>
            <a:pPr marL="0" indent="0" algn="l">
              <a:buNone/>
            </a:pPr>
            <a:r>
              <a:rPr lang="en-US" sz="850" b="1" dirty="0">
                <a:solidFill>
                  <a:srgbClr val="7B5800"/>
                </a:solidFill>
                <a:latin typeface="Calibri" pitchFamily="34" charset="0"/>
                <a:ea typeface="Calibri" pitchFamily="34" charset="-122"/>
                <a:cs typeface="Calibri" pitchFamily="34" charset="-120"/>
              </a:rPr>
              <a:t>Partial Support </a:t>
            </a:r>
            <a:endParaRPr lang="en-US" sz="850" dirty="0"/>
          </a:p>
        </p:txBody>
      </p:sp>
      <p:sp>
        <p:nvSpPr>
          <p:cNvPr id="74" name="Shape 71"/>
          <p:cNvSpPr/>
          <p:nvPr/>
        </p:nvSpPr>
        <p:spPr>
          <a:xfrm>
            <a:off x="320040" y="4663440"/>
            <a:ext cx="658368" cy="320040"/>
          </a:xfrm>
          <a:prstGeom prst="rect">
            <a:avLst/>
          </a:prstGeom>
          <a:solidFill>
            <a:srgbClr val="FFFFFF"/>
          </a:solidFill>
          <a:ln w="6350">
            <a:solidFill>
              <a:srgbClr val="D0D9E8"/>
            </a:solidFill>
            <a:prstDash val="solid"/>
          </a:ln>
        </p:spPr>
        <p:txBody>
          <a:bodyPr/>
          <a:lstStyle/>
          <a:p>
            <a:endParaRPr lang="fr-BE"/>
          </a:p>
        </p:txBody>
      </p:sp>
      <p:sp>
        <p:nvSpPr>
          <p:cNvPr id="75" name="Text 72"/>
          <p:cNvSpPr/>
          <p:nvPr/>
        </p:nvSpPr>
        <p:spPr>
          <a:xfrm>
            <a:off x="347472" y="4663440"/>
            <a:ext cx="603504" cy="320040"/>
          </a:xfrm>
          <a:prstGeom prst="rect">
            <a:avLst/>
          </a:prstGeom>
          <a:noFill/>
          <a:ln/>
        </p:spPr>
        <p:txBody>
          <a:bodyPr wrap="square" lIns="0" tIns="0" rIns="0" bIns="0" rtlCol="0" anchor="ctr"/>
          <a:lstStyle/>
          <a:p>
            <a:pPr marL="0" indent="0" algn="ctr">
              <a:buNone/>
            </a:pPr>
            <a:r>
              <a:rPr lang="en-US" sz="900" b="1" dirty="0">
                <a:solidFill>
                  <a:srgbClr val="002060"/>
                </a:solidFill>
                <a:latin typeface="Calibri" pitchFamily="34" charset="0"/>
                <a:ea typeface="Calibri" pitchFamily="34" charset="-122"/>
                <a:cs typeface="Calibri" pitchFamily="34" charset="-120"/>
              </a:rPr>
              <a:t>Rec. 4</a:t>
            </a:r>
            <a:endParaRPr lang="en-US" sz="900" dirty="0"/>
          </a:p>
        </p:txBody>
      </p:sp>
      <p:sp>
        <p:nvSpPr>
          <p:cNvPr id="76" name="Shape 73"/>
          <p:cNvSpPr/>
          <p:nvPr/>
        </p:nvSpPr>
        <p:spPr>
          <a:xfrm>
            <a:off x="978408" y="4663440"/>
            <a:ext cx="5833872" cy="320040"/>
          </a:xfrm>
          <a:prstGeom prst="rect">
            <a:avLst/>
          </a:prstGeom>
          <a:solidFill>
            <a:srgbClr val="FFFFFF"/>
          </a:solidFill>
          <a:ln w="6350">
            <a:solidFill>
              <a:srgbClr val="D0D9E8"/>
            </a:solidFill>
            <a:prstDash val="solid"/>
          </a:ln>
        </p:spPr>
        <p:txBody>
          <a:bodyPr/>
          <a:lstStyle/>
          <a:p>
            <a:endParaRPr lang="fr-BE"/>
          </a:p>
        </p:txBody>
      </p:sp>
      <p:sp>
        <p:nvSpPr>
          <p:cNvPr id="77" name="Text 74"/>
          <p:cNvSpPr/>
          <p:nvPr/>
        </p:nvSpPr>
        <p:spPr>
          <a:xfrm>
            <a:off x="1042416" y="4663440"/>
            <a:ext cx="5705856" cy="320040"/>
          </a:xfrm>
          <a:prstGeom prst="rect">
            <a:avLst/>
          </a:prstGeom>
          <a:noFill/>
          <a:ln/>
        </p:spPr>
        <p:txBody>
          <a:bodyPr wrap="square" lIns="0" tIns="0" rIns="0" bIns="0" rtlCol="0" anchor="ctr"/>
          <a:lstStyle/>
          <a:p>
            <a:pPr marL="0" indent="0" algn="l">
              <a:buNone/>
            </a:pPr>
            <a:r>
              <a:rPr lang="en-US" sz="900" dirty="0">
                <a:solidFill>
                  <a:srgbClr val="1A1A1A"/>
                </a:solidFill>
                <a:latin typeface="Calibri" pitchFamily="34" charset="0"/>
                <a:ea typeface="Calibri" pitchFamily="34" charset="-122"/>
                <a:cs typeface="Calibri" pitchFamily="34" charset="-120"/>
              </a:rPr>
              <a:t>Mandatory assessment of DCS as a condition for infrastructure authorisation</a:t>
            </a:r>
            <a:endParaRPr lang="en-US" sz="900" dirty="0"/>
          </a:p>
        </p:txBody>
      </p:sp>
      <p:sp>
        <p:nvSpPr>
          <p:cNvPr id="78" name="Shape 75"/>
          <p:cNvSpPr/>
          <p:nvPr/>
        </p:nvSpPr>
        <p:spPr>
          <a:xfrm>
            <a:off x="6812280" y="4663440"/>
            <a:ext cx="2011680" cy="320040"/>
          </a:xfrm>
          <a:prstGeom prst="rect">
            <a:avLst/>
          </a:prstGeom>
          <a:solidFill>
            <a:srgbClr val="FFFFFF"/>
          </a:solidFill>
          <a:ln w="6350">
            <a:solidFill>
              <a:srgbClr val="D0D9E8"/>
            </a:solidFill>
            <a:prstDash val="solid"/>
          </a:ln>
        </p:spPr>
        <p:txBody>
          <a:bodyPr/>
          <a:lstStyle/>
          <a:p>
            <a:endParaRPr lang="fr-BE"/>
          </a:p>
        </p:txBody>
      </p:sp>
      <p:sp>
        <p:nvSpPr>
          <p:cNvPr id="79" name="Shape 76"/>
          <p:cNvSpPr/>
          <p:nvPr/>
        </p:nvSpPr>
        <p:spPr>
          <a:xfrm>
            <a:off x="6949440" y="4727448"/>
            <a:ext cx="118872" cy="118872"/>
          </a:xfrm>
          <a:prstGeom prst="ellipse">
            <a:avLst/>
          </a:prstGeom>
          <a:solidFill>
            <a:srgbClr val="8B1A1A"/>
          </a:solidFill>
          <a:ln w="12700">
            <a:solidFill>
              <a:srgbClr val="8B1A1A"/>
            </a:solidFill>
            <a:prstDash val="solid"/>
          </a:ln>
        </p:spPr>
        <p:txBody>
          <a:bodyPr/>
          <a:lstStyle/>
          <a:p>
            <a:endParaRPr lang="fr-BE"/>
          </a:p>
        </p:txBody>
      </p:sp>
      <p:sp>
        <p:nvSpPr>
          <p:cNvPr id="80" name="Text 77"/>
          <p:cNvSpPr/>
          <p:nvPr/>
        </p:nvSpPr>
        <p:spPr>
          <a:xfrm>
            <a:off x="7104888" y="4663440"/>
            <a:ext cx="1691640" cy="320040"/>
          </a:xfrm>
          <a:prstGeom prst="rect">
            <a:avLst/>
          </a:prstGeom>
          <a:noFill/>
          <a:ln/>
        </p:spPr>
        <p:txBody>
          <a:bodyPr wrap="square" lIns="0" tIns="0" rIns="0" bIns="0" rtlCol="0" anchor="ctr"/>
          <a:lstStyle/>
          <a:p>
            <a:pPr marL="0" indent="0" algn="l">
              <a:buNone/>
            </a:pPr>
            <a:r>
              <a:rPr lang="en-US" sz="850" b="1" dirty="0">
                <a:solidFill>
                  <a:srgbClr val="8B1A1A"/>
                </a:solidFill>
                <a:latin typeface="Calibri" pitchFamily="34" charset="0"/>
                <a:ea typeface="Calibri" pitchFamily="34" charset="-122"/>
                <a:cs typeface="Calibri" pitchFamily="34" charset="-120"/>
              </a:rPr>
              <a:t>Requires Review</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800" b="1" dirty="0">
                <a:solidFill>
                  <a:srgbClr val="002060"/>
                </a:solidFill>
                <a:latin typeface="Calibri" pitchFamily="34" charset="0"/>
                <a:ea typeface="Calibri" pitchFamily="34" charset="-122"/>
                <a:cs typeface="Calibri" pitchFamily="34" charset="-120"/>
              </a:rPr>
              <a:t>Priority Recommendations: AERRL Strongly Supports</a:t>
            </a:r>
            <a:endParaRPr lang="en-US" sz="2800" dirty="0"/>
          </a:p>
        </p:txBody>
      </p:sp>
      <p:sp>
        <p:nvSpPr>
          <p:cNvPr id="4" name="Text 1"/>
          <p:cNvSpPr/>
          <p:nvPr/>
        </p:nvSpPr>
        <p:spPr>
          <a:xfrm>
            <a:off x="320040" y="1078992"/>
            <a:ext cx="8503920" cy="256032"/>
          </a:xfrm>
          <a:prstGeom prst="rect">
            <a:avLst/>
          </a:prstGeom>
          <a:noFill/>
          <a:ln/>
        </p:spPr>
        <p:txBody>
          <a:bodyPr wrap="square" lIns="0" tIns="0" rIns="0" bIns="0" rtlCol="0" anchor="t"/>
          <a:lstStyle/>
          <a:p>
            <a:pPr marL="0" indent="0" algn="ctr">
              <a:buNone/>
            </a:pPr>
            <a:r>
              <a:rPr lang="en-US" sz="1400" i="1" dirty="0">
                <a:solidFill>
                  <a:srgbClr val="1F4E79"/>
                </a:solidFill>
                <a:latin typeface="Calibri" pitchFamily="34" charset="0"/>
                <a:ea typeface="Calibri" pitchFamily="34" charset="-122"/>
                <a:cs typeface="Calibri" pitchFamily="34" charset="-120"/>
              </a:rPr>
              <a:t>Where ERA's direction aligns fully with AERRL's longstanding positions</a:t>
            </a:r>
            <a:endParaRPr lang="en-US" sz="1400" dirty="0"/>
          </a:p>
        </p:txBody>
      </p:sp>
      <p:sp>
        <p:nvSpPr>
          <p:cNvPr id="5" name="Text 2"/>
          <p:cNvSpPr/>
          <p:nvPr/>
        </p:nvSpPr>
        <p:spPr>
          <a:xfrm>
            <a:off x="8347934" y="1667166"/>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5</a:t>
            </a:r>
            <a:endParaRPr lang="en-US" sz="900" dirty="0"/>
          </a:p>
        </p:txBody>
      </p:sp>
      <p:sp>
        <p:nvSpPr>
          <p:cNvPr id="6" name="Shape 3"/>
          <p:cNvSpPr/>
          <p:nvPr/>
        </p:nvSpPr>
        <p:spPr>
          <a:xfrm>
            <a:off x="320040" y="1417320"/>
            <a:ext cx="1417320" cy="237744"/>
          </a:xfrm>
          <a:prstGeom prst="rect">
            <a:avLst/>
          </a:prstGeom>
          <a:solidFill>
            <a:srgbClr val="1A6630"/>
          </a:solidFill>
          <a:ln w="12700">
            <a:solidFill>
              <a:srgbClr val="1A6630"/>
            </a:solidFill>
            <a:prstDash val="solid"/>
          </a:ln>
          <a:effectLst>
            <a:outerShdw blurRad="38100" dist="12700" dir="8100000" algn="bl" rotWithShape="0">
              <a:srgbClr val="000000">
                <a:alpha val="18000"/>
              </a:srgbClr>
            </a:outerShdw>
          </a:effectLst>
        </p:spPr>
        <p:txBody>
          <a:bodyPr/>
          <a:lstStyle/>
          <a:p>
            <a:endParaRPr lang="fr-BE"/>
          </a:p>
        </p:txBody>
      </p:sp>
      <p:sp>
        <p:nvSpPr>
          <p:cNvPr id="7" name="Text 4"/>
          <p:cNvSpPr/>
          <p:nvPr/>
        </p:nvSpPr>
        <p:spPr>
          <a:xfrm>
            <a:off x="320040" y="1417320"/>
            <a:ext cx="1417320" cy="237744"/>
          </a:xfrm>
          <a:prstGeom prst="rect">
            <a:avLst/>
          </a:prstGeom>
          <a:noFill/>
          <a:ln/>
        </p:spPr>
        <p:txBody>
          <a:bodyPr wrap="square" lIns="0" tIns="0" rIns="0" bIns="0" rtlCol="0" anchor="ctr"/>
          <a:lstStyle/>
          <a:p>
            <a:pPr marL="171450" indent="-171450" algn="ctr">
              <a:buFont typeface="Wingdings" panose="05000000000000000000" pitchFamily="2" charset="2"/>
              <a:buChar char="ü"/>
            </a:pPr>
            <a:r>
              <a:rPr lang="en-US" sz="900" b="1" dirty="0">
                <a:solidFill>
                  <a:srgbClr val="FFFFFF"/>
                </a:solidFill>
                <a:latin typeface="Calibri" pitchFamily="34" charset="0"/>
                <a:ea typeface="Calibri" pitchFamily="34" charset="-122"/>
                <a:cs typeface="Calibri" pitchFamily="34" charset="-120"/>
              </a:rPr>
              <a:t>AERRL Supports</a:t>
            </a:r>
            <a:endParaRPr lang="en-US" sz="900" dirty="0"/>
          </a:p>
        </p:txBody>
      </p:sp>
      <p:sp>
        <p:nvSpPr>
          <p:cNvPr id="8" name="Shape 5"/>
          <p:cNvSpPr/>
          <p:nvPr/>
        </p:nvSpPr>
        <p:spPr>
          <a:xfrm>
            <a:off x="320040" y="1755648"/>
            <a:ext cx="4206240" cy="1463040"/>
          </a:xfrm>
          <a:prstGeom prst="rect">
            <a:avLst/>
          </a:prstGeom>
          <a:solidFill>
            <a:srgbClr val="F0FAF3"/>
          </a:solidFill>
          <a:ln w="12700">
            <a:solidFill>
              <a:srgbClr val="7DC99A"/>
            </a:solidFill>
            <a:prstDash val="solid"/>
          </a:ln>
          <a:effectLst>
            <a:outerShdw blurRad="38100" dist="12700" dir="8100000" algn="bl" rotWithShape="0">
              <a:srgbClr val="000000">
                <a:alpha val="10000"/>
              </a:srgbClr>
            </a:outerShdw>
          </a:effectLst>
        </p:spPr>
        <p:txBody>
          <a:bodyPr/>
          <a:lstStyle/>
          <a:p>
            <a:endParaRPr lang="fr-BE" dirty="0"/>
          </a:p>
        </p:txBody>
      </p:sp>
      <p:sp>
        <p:nvSpPr>
          <p:cNvPr id="9" name="Shape 6"/>
          <p:cNvSpPr/>
          <p:nvPr/>
        </p:nvSpPr>
        <p:spPr>
          <a:xfrm>
            <a:off x="320040" y="1755648"/>
            <a:ext cx="73152" cy="1463040"/>
          </a:xfrm>
          <a:prstGeom prst="rect">
            <a:avLst/>
          </a:prstGeom>
          <a:solidFill>
            <a:srgbClr val="1A6630"/>
          </a:solidFill>
          <a:ln w="12700">
            <a:solidFill>
              <a:srgbClr val="1A6630"/>
            </a:solidFill>
            <a:prstDash val="solid"/>
          </a:ln>
        </p:spPr>
        <p:txBody>
          <a:bodyPr/>
          <a:lstStyle/>
          <a:p>
            <a:endParaRPr lang="fr-BE"/>
          </a:p>
        </p:txBody>
      </p:sp>
      <p:sp>
        <p:nvSpPr>
          <p:cNvPr id="10" name="Text 7"/>
          <p:cNvSpPr/>
          <p:nvPr/>
        </p:nvSpPr>
        <p:spPr>
          <a:xfrm>
            <a:off x="448056" y="1810512"/>
            <a:ext cx="4023360" cy="201168"/>
          </a:xfrm>
          <a:prstGeom prst="rect">
            <a:avLst/>
          </a:prstGeom>
          <a:noFill/>
          <a:ln/>
        </p:spPr>
        <p:txBody>
          <a:bodyPr wrap="square" lIns="0" tIns="0" rIns="0" bIns="0" rtlCol="0" anchor="ctr"/>
          <a:lstStyle/>
          <a:p>
            <a:pPr marL="0" indent="0">
              <a:buNone/>
            </a:pPr>
            <a:r>
              <a:rPr lang="en-US" sz="1100" b="1" dirty="0">
                <a:solidFill>
                  <a:srgbClr val="1A6630"/>
                </a:solidFill>
                <a:latin typeface="Calibri" pitchFamily="34" charset="0"/>
                <a:ea typeface="Calibri" pitchFamily="34" charset="-122"/>
                <a:cs typeface="Calibri" pitchFamily="34" charset="-120"/>
              </a:rPr>
              <a:t>Rec. 1</a:t>
            </a:r>
            <a:endParaRPr lang="en-US" sz="1100" dirty="0"/>
          </a:p>
        </p:txBody>
      </p:sp>
      <p:sp>
        <p:nvSpPr>
          <p:cNvPr id="11" name="Text 8"/>
          <p:cNvSpPr/>
          <p:nvPr/>
        </p:nvSpPr>
        <p:spPr>
          <a:xfrm>
            <a:off x="448056" y="1993392"/>
            <a:ext cx="4023360" cy="292608"/>
          </a:xfrm>
          <a:prstGeom prst="rect">
            <a:avLst/>
          </a:prstGeom>
          <a:noFill/>
          <a:ln/>
        </p:spPr>
        <p:txBody>
          <a:bodyPr wrap="square" lIns="0" tIns="0" rIns="0" bIns="0" rtlCol="0" anchor="ctr"/>
          <a:lstStyle/>
          <a:p>
            <a:pPr marL="0" indent="0">
              <a:lnSpc>
                <a:spcPct val="110000"/>
              </a:lnSpc>
              <a:buNone/>
            </a:pPr>
            <a:r>
              <a:rPr lang="en-US" sz="1400" b="1" dirty="0">
                <a:solidFill>
                  <a:srgbClr val="002060"/>
                </a:solidFill>
                <a:latin typeface="Calibri" pitchFamily="34" charset="0"/>
                <a:ea typeface="Calibri" pitchFamily="34" charset="-122"/>
                <a:cs typeface="Calibri" pitchFamily="34" charset="-120"/>
              </a:rPr>
              <a:t>Full deployment &amp; enforcement of compliant DCS</a:t>
            </a:r>
            <a:endParaRPr lang="en-US" sz="1400" dirty="0"/>
          </a:p>
        </p:txBody>
      </p:sp>
      <p:sp>
        <p:nvSpPr>
          <p:cNvPr id="12" name="Text 9"/>
          <p:cNvSpPr/>
          <p:nvPr/>
        </p:nvSpPr>
        <p:spPr>
          <a:xfrm>
            <a:off x="448056" y="2360801"/>
            <a:ext cx="4023360" cy="841248"/>
          </a:xfrm>
          <a:prstGeom prst="rect">
            <a:avLst/>
          </a:prstGeom>
          <a:noFill/>
          <a:ln/>
        </p:spPr>
        <p:txBody>
          <a:bodyPr wrap="square" lIns="0" tIns="0" rIns="0" bIns="0" rtlCol="0" anchor="ctr"/>
          <a:lstStyle/>
          <a:p>
            <a:pPr marL="0" indent="0" algn="just">
              <a:lnSpc>
                <a:spcPct val="120000"/>
              </a:lnSpc>
              <a:buNone/>
            </a:pPr>
            <a:r>
              <a:rPr lang="en-US" sz="1100" dirty="0">
                <a:solidFill>
                  <a:srgbClr val="1A1A1A"/>
                </a:solidFill>
                <a:latin typeface="Calibri" pitchFamily="34" charset="0"/>
                <a:ea typeface="Calibri" pitchFamily="34" charset="-122"/>
                <a:cs typeface="Calibri" pitchFamily="34" charset="-120"/>
              </a:rPr>
              <a:t>The core issue is not missing rules but </a:t>
            </a:r>
            <a:r>
              <a:rPr lang="en-US" sz="1100" b="1" dirty="0">
                <a:solidFill>
                  <a:srgbClr val="1A1A1A"/>
                </a:solidFill>
                <a:latin typeface="Calibri" pitchFamily="34" charset="0"/>
                <a:ea typeface="Calibri" pitchFamily="34" charset="-122"/>
                <a:cs typeface="Calibri" pitchFamily="34" charset="-120"/>
              </a:rPr>
              <a:t>incomplete implementation</a:t>
            </a:r>
            <a:r>
              <a:rPr lang="en-US" sz="1100" dirty="0">
                <a:solidFill>
                  <a:srgbClr val="1A1A1A"/>
                </a:solidFill>
                <a:latin typeface="Calibri" pitchFamily="34" charset="0"/>
                <a:ea typeface="Calibri" pitchFamily="34" charset="-122"/>
                <a:cs typeface="Calibri" pitchFamily="34" charset="-120"/>
              </a:rPr>
              <a:t>. All Member States must deploy DCS capable of exchanging billing data. This is a prerequisite for a structured European energy settlement system and for third-party access to energy supply.</a:t>
            </a:r>
            <a:endParaRPr lang="en-US" sz="1100" dirty="0"/>
          </a:p>
        </p:txBody>
      </p:sp>
      <p:sp>
        <p:nvSpPr>
          <p:cNvPr id="13" name="Shape 10"/>
          <p:cNvSpPr/>
          <p:nvPr/>
        </p:nvSpPr>
        <p:spPr>
          <a:xfrm>
            <a:off x="320040" y="3401568"/>
            <a:ext cx="4206240" cy="1463040"/>
          </a:xfrm>
          <a:prstGeom prst="rect">
            <a:avLst/>
          </a:prstGeom>
          <a:solidFill>
            <a:srgbClr val="F0FAF3"/>
          </a:solidFill>
          <a:ln w="12700">
            <a:solidFill>
              <a:srgbClr val="7DC99A"/>
            </a:solidFill>
            <a:prstDash val="solid"/>
          </a:ln>
          <a:effectLst>
            <a:outerShdw blurRad="38100" dist="12700" dir="8100000" algn="bl" rotWithShape="0">
              <a:srgbClr val="000000">
                <a:alpha val="10000"/>
              </a:srgbClr>
            </a:outerShdw>
          </a:effectLst>
        </p:spPr>
        <p:txBody>
          <a:bodyPr/>
          <a:lstStyle/>
          <a:p>
            <a:endParaRPr lang="fr-BE"/>
          </a:p>
        </p:txBody>
      </p:sp>
      <p:sp>
        <p:nvSpPr>
          <p:cNvPr id="14" name="Shape 11"/>
          <p:cNvSpPr/>
          <p:nvPr/>
        </p:nvSpPr>
        <p:spPr>
          <a:xfrm>
            <a:off x="320040" y="3401568"/>
            <a:ext cx="73152" cy="1463040"/>
          </a:xfrm>
          <a:prstGeom prst="rect">
            <a:avLst/>
          </a:prstGeom>
          <a:solidFill>
            <a:srgbClr val="1A6630"/>
          </a:solidFill>
          <a:ln w="12700">
            <a:solidFill>
              <a:srgbClr val="1A6630"/>
            </a:solidFill>
            <a:prstDash val="solid"/>
          </a:ln>
        </p:spPr>
        <p:txBody>
          <a:bodyPr/>
          <a:lstStyle/>
          <a:p>
            <a:endParaRPr lang="fr-BE"/>
          </a:p>
        </p:txBody>
      </p:sp>
      <p:sp>
        <p:nvSpPr>
          <p:cNvPr id="15" name="Text 12"/>
          <p:cNvSpPr/>
          <p:nvPr/>
        </p:nvSpPr>
        <p:spPr>
          <a:xfrm>
            <a:off x="448056" y="3433497"/>
            <a:ext cx="4023360" cy="201168"/>
          </a:xfrm>
          <a:prstGeom prst="rect">
            <a:avLst/>
          </a:prstGeom>
          <a:noFill/>
          <a:ln/>
        </p:spPr>
        <p:txBody>
          <a:bodyPr wrap="square" lIns="0" tIns="0" rIns="0" bIns="0" rtlCol="0" anchor="ctr"/>
          <a:lstStyle/>
          <a:p>
            <a:pPr marL="0" indent="0">
              <a:buNone/>
            </a:pPr>
            <a:r>
              <a:rPr lang="en-US" sz="1100" b="1" dirty="0">
                <a:solidFill>
                  <a:srgbClr val="1A6630"/>
                </a:solidFill>
                <a:latin typeface="Calibri" pitchFamily="34" charset="0"/>
                <a:ea typeface="Calibri" pitchFamily="34" charset="-122"/>
                <a:cs typeface="Calibri" pitchFamily="34" charset="-120"/>
              </a:rPr>
              <a:t>Rec. 2</a:t>
            </a:r>
            <a:endParaRPr lang="en-US" sz="1100" dirty="0"/>
          </a:p>
        </p:txBody>
      </p:sp>
      <p:sp>
        <p:nvSpPr>
          <p:cNvPr id="16" name="Text 13"/>
          <p:cNvSpPr/>
          <p:nvPr/>
        </p:nvSpPr>
        <p:spPr>
          <a:xfrm>
            <a:off x="448056" y="3639312"/>
            <a:ext cx="4023360" cy="292608"/>
          </a:xfrm>
          <a:prstGeom prst="rect">
            <a:avLst/>
          </a:prstGeom>
          <a:noFill/>
          <a:ln/>
        </p:spPr>
        <p:txBody>
          <a:bodyPr wrap="square" lIns="0" tIns="0" rIns="0" bIns="0" rtlCol="0" anchor="ctr"/>
          <a:lstStyle/>
          <a:p>
            <a:pPr marL="0" indent="0">
              <a:lnSpc>
                <a:spcPct val="110000"/>
              </a:lnSpc>
              <a:buNone/>
            </a:pPr>
            <a:r>
              <a:rPr lang="en-US" sz="1400" b="1" dirty="0">
                <a:solidFill>
                  <a:srgbClr val="002060"/>
                </a:solidFill>
                <a:latin typeface="Calibri" pitchFamily="34" charset="0"/>
                <a:ea typeface="Calibri" pitchFamily="34" charset="-122"/>
                <a:cs typeface="Calibri" pitchFamily="34" charset="-120"/>
              </a:rPr>
              <a:t>Mandatory train composition messages &amp; automated data flows</a:t>
            </a:r>
            <a:endParaRPr lang="en-US" sz="1400" dirty="0"/>
          </a:p>
        </p:txBody>
      </p:sp>
      <p:sp>
        <p:nvSpPr>
          <p:cNvPr id="17" name="Text 14"/>
          <p:cNvSpPr/>
          <p:nvPr/>
        </p:nvSpPr>
        <p:spPr>
          <a:xfrm>
            <a:off x="448056" y="3982137"/>
            <a:ext cx="4023360" cy="841248"/>
          </a:xfrm>
          <a:prstGeom prst="rect">
            <a:avLst/>
          </a:prstGeom>
          <a:noFill/>
          <a:ln/>
        </p:spPr>
        <p:txBody>
          <a:bodyPr wrap="square" lIns="0" tIns="0" rIns="0" bIns="0" rtlCol="0" anchor="ctr"/>
          <a:lstStyle/>
          <a:p>
            <a:pPr marL="0" indent="0" algn="just">
              <a:lnSpc>
                <a:spcPct val="120000"/>
              </a:lnSpc>
              <a:buNone/>
            </a:pPr>
            <a:r>
              <a:rPr lang="en-US" sz="1100" b="1" dirty="0">
                <a:solidFill>
                  <a:srgbClr val="1A1A1A"/>
                </a:solidFill>
                <a:latin typeface="Calibri" pitchFamily="34" charset="0"/>
                <a:ea typeface="Calibri" pitchFamily="34" charset="-122"/>
                <a:cs typeface="Calibri" pitchFamily="34" charset="-120"/>
              </a:rPr>
              <a:t>The absence of systematic data sharing leads to manual processes and reporting burdens. </a:t>
            </a:r>
            <a:r>
              <a:rPr lang="en-US" sz="1100" dirty="0">
                <a:solidFill>
                  <a:srgbClr val="1A1A1A"/>
                </a:solidFill>
                <a:latin typeface="Calibri" pitchFamily="34" charset="0"/>
                <a:ea typeface="Calibri" pitchFamily="34" charset="-122"/>
                <a:cs typeface="Calibri" pitchFamily="34" charset="-120"/>
              </a:rPr>
              <a:t>Standardised and automated exchange between railway undertakings, IMs and DCS would reduce administrative burden and improve settlement accuracy.</a:t>
            </a:r>
            <a:endParaRPr lang="en-US" sz="1100" dirty="0"/>
          </a:p>
        </p:txBody>
      </p:sp>
      <p:sp>
        <p:nvSpPr>
          <p:cNvPr id="18" name="Shape 15"/>
          <p:cNvSpPr/>
          <p:nvPr/>
        </p:nvSpPr>
        <p:spPr>
          <a:xfrm>
            <a:off x="4754880" y="3406006"/>
            <a:ext cx="4206240" cy="1463040"/>
          </a:xfrm>
          <a:prstGeom prst="rect">
            <a:avLst/>
          </a:prstGeom>
          <a:solidFill>
            <a:srgbClr val="F0FAF3"/>
          </a:solidFill>
          <a:ln w="12700">
            <a:solidFill>
              <a:srgbClr val="7DC99A"/>
            </a:solidFill>
            <a:prstDash val="solid"/>
          </a:ln>
          <a:effectLst>
            <a:outerShdw blurRad="38100" dist="12700" dir="8100000" algn="bl" rotWithShape="0">
              <a:srgbClr val="000000">
                <a:alpha val="10000"/>
              </a:srgbClr>
            </a:outerShdw>
          </a:effectLst>
        </p:spPr>
        <p:txBody>
          <a:bodyPr/>
          <a:lstStyle/>
          <a:p>
            <a:endParaRPr lang="fr-BE"/>
          </a:p>
        </p:txBody>
      </p:sp>
      <p:sp>
        <p:nvSpPr>
          <p:cNvPr id="19" name="Shape 16"/>
          <p:cNvSpPr/>
          <p:nvPr/>
        </p:nvSpPr>
        <p:spPr>
          <a:xfrm>
            <a:off x="4754880" y="3406006"/>
            <a:ext cx="73152" cy="1463040"/>
          </a:xfrm>
          <a:prstGeom prst="rect">
            <a:avLst/>
          </a:prstGeom>
          <a:solidFill>
            <a:srgbClr val="1A6630"/>
          </a:solidFill>
          <a:ln w="12700">
            <a:solidFill>
              <a:srgbClr val="1A6630"/>
            </a:solidFill>
            <a:prstDash val="solid"/>
          </a:ln>
        </p:spPr>
        <p:txBody>
          <a:bodyPr/>
          <a:lstStyle/>
          <a:p>
            <a:endParaRPr lang="fr-BE"/>
          </a:p>
        </p:txBody>
      </p:sp>
      <p:sp>
        <p:nvSpPr>
          <p:cNvPr id="20" name="Text 17"/>
          <p:cNvSpPr/>
          <p:nvPr/>
        </p:nvSpPr>
        <p:spPr>
          <a:xfrm>
            <a:off x="4882896" y="3424294"/>
            <a:ext cx="4023360" cy="201168"/>
          </a:xfrm>
          <a:prstGeom prst="rect">
            <a:avLst/>
          </a:prstGeom>
          <a:noFill/>
          <a:ln/>
        </p:spPr>
        <p:txBody>
          <a:bodyPr wrap="square" lIns="0" tIns="0" rIns="0" bIns="0" rtlCol="0" anchor="ctr"/>
          <a:lstStyle/>
          <a:p>
            <a:pPr marL="0" indent="0">
              <a:buNone/>
            </a:pPr>
            <a:r>
              <a:rPr lang="en-US" sz="1100" b="1" dirty="0">
                <a:solidFill>
                  <a:srgbClr val="1A6630"/>
                </a:solidFill>
                <a:latin typeface="Calibri" pitchFamily="34" charset="0"/>
                <a:ea typeface="Calibri" pitchFamily="34" charset="-122"/>
                <a:cs typeface="Calibri" pitchFamily="34" charset="-120"/>
              </a:rPr>
              <a:t>Rec. 7</a:t>
            </a:r>
            <a:endParaRPr lang="en-US" sz="1100" dirty="0"/>
          </a:p>
        </p:txBody>
      </p:sp>
      <p:sp>
        <p:nvSpPr>
          <p:cNvPr id="21" name="Text 18"/>
          <p:cNvSpPr/>
          <p:nvPr/>
        </p:nvSpPr>
        <p:spPr>
          <a:xfrm>
            <a:off x="4882896" y="3680326"/>
            <a:ext cx="4023360" cy="292608"/>
          </a:xfrm>
          <a:prstGeom prst="rect">
            <a:avLst/>
          </a:prstGeom>
          <a:noFill/>
          <a:ln/>
        </p:spPr>
        <p:txBody>
          <a:bodyPr wrap="square" lIns="0" tIns="0" rIns="0" bIns="0" rtlCol="0" anchor="ctr"/>
          <a:lstStyle/>
          <a:p>
            <a:pPr marL="0" indent="0">
              <a:lnSpc>
                <a:spcPct val="110000"/>
              </a:lnSpc>
              <a:buNone/>
            </a:pPr>
            <a:r>
              <a:rPr lang="en-US" sz="1400" b="1" dirty="0">
                <a:solidFill>
                  <a:srgbClr val="002060"/>
                </a:solidFill>
                <a:latin typeface="Calibri" pitchFamily="34" charset="0"/>
                <a:ea typeface="Calibri" pitchFamily="34" charset="-122"/>
                <a:cs typeface="Calibri" pitchFamily="34" charset="-120"/>
              </a:rPr>
              <a:t>EMS as interoperability constituents / harmonisation &amp; cross-acceptance</a:t>
            </a:r>
            <a:endParaRPr lang="en-US" sz="1400" dirty="0"/>
          </a:p>
        </p:txBody>
      </p:sp>
      <p:sp>
        <p:nvSpPr>
          <p:cNvPr id="22" name="Text 19"/>
          <p:cNvSpPr/>
          <p:nvPr/>
        </p:nvSpPr>
        <p:spPr>
          <a:xfrm>
            <a:off x="4882896" y="4027798"/>
            <a:ext cx="4023360" cy="841248"/>
          </a:xfrm>
          <a:prstGeom prst="rect">
            <a:avLst/>
          </a:prstGeom>
          <a:noFill/>
          <a:ln/>
        </p:spPr>
        <p:txBody>
          <a:bodyPr wrap="square" lIns="0" tIns="0" rIns="0" bIns="0" rtlCol="0" anchor="ctr"/>
          <a:lstStyle/>
          <a:p>
            <a:pPr marL="0" indent="0" algn="just">
              <a:lnSpc>
                <a:spcPct val="120000"/>
              </a:lnSpc>
              <a:buNone/>
            </a:pPr>
            <a:r>
              <a:rPr lang="en-US" sz="1100" dirty="0">
                <a:solidFill>
                  <a:srgbClr val="1A1A1A"/>
                </a:solidFill>
                <a:latin typeface="Calibri" pitchFamily="34" charset="0"/>
                <a:ea typeface="Calibri" pitchFamily="34" charset="-122"/>
                <a:cs typeface="Calibri" pitchFamily="34" charset="-120"/>
              </a:rPr>
              <a:t>Classifying EMS as interoperability constituents is </a:t>
            </a:r>
            <a:r>
              <a:rPr lang="en-US" sz="1100" b="1" dirty="0">
                <a:solidFill>
                  <a:srgbClr val="1A1A1A"/>
                </a:solidFill>
                <a:latin typeface="Calibri" pitchFamily="34" charset="0"/>
                <a:ea typeface="Calibri" pitchFamily="34" charset="-122"/>
                <a:cs typeface="Calibri" pitchFamily="34" charset="-120"/>
              </a:rPr>
              <a:t>key to reducing fragmentation</a:t>
            </a:r>
            <a:r>
              <a:rPr lang="en-US" sz="1100" dirty="0">
                <a:solidFill>
                  <a:srgbClr val="1A1A1A"/>
                </a:solidFill>
                <a:latin typeface="Calibri" pitchFamily="34" charset="0"/>
                <a:ea typeface="Calibri" pitchFamily="34" charset="-122"/>
                <a:cs typeface="Calibri" pitchFamily="34" charset="-120"/>
              </a:rPr>
              <a:t>, eliminating duplicative certification and enabling cross-acceptance across national networks. For lessors, this directly improves asset interoperability and investment predictability.</a:t>
            </a:r>
            <a:endParaRPr lang="en-US" sz="1100" dirty="0"/>
          </a:p>
        </p:txBody>
      </p:sp>
      <p:sp>
        <p:nvSpPr>
          <p:cNvPr id="23" name="Shape 20"/>
          <p:cNvSpPr/>
          <p:nvPr/>
        </p:nvSpPr>
        <p:spPr>
          <a:xfrm>
            <a:off x="4745198" y="1755648"/>
            <a:ext cx="4206240" cy="1463040"/>
          </a:xfrm>
          <a:prstGeom prst="rect">
            <a:avLst/>
          </a:prstGeom>
          <a:solidFill>
            <a:srgbClr val="F0FAF3"/>
          </a:solidFill>
          <a:ln w="12700">
            <a:solidFill>
              <a:srgbClr val="7DC99A"/>
            </a:solidFill>
            <a:prstDash val="solid"/>
          </a:ln>
          <a:effectLst>
            <a:outerShdw blurRad="38100" dist="12700" dir="8100000" algn="bl" rotWithShape="0">
              <a:srgbClr val="000000">
                <a:alpha val="10000"/>
              </a:srgbClr>
            </a:outerShdw>
          </a:effectLst>
        </p:spPr>
        <p:txBody>
          <a:bodyPr/>
          <a:lstStyle/>
          <a:p>
            <a:endParaRPr lang="fr-BE"/>
          </a:p>
        </p:txBody>
      </p:sp>
      <p:sp>
        <p:nvSpPr>
          <p:cNvPr id="24" name="Shape 21"/>
          <p:cNvSpPr/>
          <p:nvPr/>
        </p:nvSpPr>
        <p:spPr>
          <a:xfrm>
            <a:off x="4745198" y="1755648"/>
            <a:ext cx="73152" cy="1463040"/>
          </a:xfrm>
          <a:prstGeom prst="rect">
            <a:avLst/>
          </a:prstGeom>
          <a:solidFill>
            <a:srgbClr val="1A6630"/>
          </a:solidFill>
          <a:ln w="12700">
            <a:solidFill>
              <a:srgbClr val="1A6630"/>
            </a:solidFill>
            <a:prstDash val="solid"/>
          </a:ln>
        </p:spPr>
        <p:txBody>
          <a:bodyPr/>
          <a:lstStyle/>
          <a:p>
            <a:endParaRPr lang="fr-BE"/>
          </a:p>
        </p:txBody>
      </p:sp>
      <p:sp>
        <p:nvSpPr>
          <p:cNvPr id="25" name="Text 22"/>
          <p:cNvSpPr/>
          <p:nvPr/>
        </p:nvSpPr>
        <p:spPr>
          <a:xfrm>
            <a:off x="4873214" y="1773786"/>
            <a:ext cx="4023360" cy="201168"/>
          </a:xfrm>
          <a:prstGeom prst="rect">
            <a:avLst/>
          </a:prstGeom>
          <a:noFill/>
          <a:ln/>
        </p:spPr>
        <p:txBody>
          <a:bodyPr wrap="square" lIns="0" tIns="0" rIns="0" bIns="0" rtlCol="0" anchor="ctr"/>
          <a:lstStyle/>
          <a:p>
            <a:pPr marL="0" indent="0">
              <a:buNone/>
            </a:pPr>
            <a:r>
              <a:rPr lang="en-US" sz="1100" b="1" dirty="0">
                <a:solidFill>
                  <a:srgbClr val="1A6630"/>
                </a:solidFill>
                <a:latin typeface="Calibri" pitchFamily="34" charset="0"/>
                <a:ea typeface="Calibri" pitchFamily="34" charset="-122"/>
                <a:cs typeface="Calibri" pitchFamily="34" charset="-120"/>
              </a:rPr>
              <a:t>Rec. 5</a:t>
            </a:r>
            <a:endParaRPr lang="en-US" sz="1100" dirty="0"/>
          </a:p>
        </p:txBody>
      </p:sp>
      <p:sp>
        <p:nvSpPr>
          <p:cNvPr id="26" name="Text 23"/>
          <p:cNvSpPr/>
          <p:nvPr/>
        </p:nvSpPr>
        <p:spPr>
          <a:xfrm>
            <a:off x="4873214" y="2039112"/>
            <a:ext cx="4023360" cy="292608"/>
          </a:xfrm>
          <a:prstGeom prst="rect">
            <a:avLst/>
          </a:prstGeom>
          <a:noFill/>
          <a:ln/>
        </p:spPr>
        <p:txBody>
          <a:bodyPr wrap="square" lIns="0" tIns="0" rIns="0" bIns="0" rtlCol="0" anchor="ctr"/>
          <a:lstStyle/>
          <a:p>
            <a:pPr marL="0" indent="0">
              <a:lnSpc>
                <a:spcPct val="110000"/>
              </a:lnSpc>
              <a:buNone/>
            </a:pPr>
            <a:r>
              <a:rPr lang="en-US" sz="1400" b="1" dirty="0">
                <a:solidFill>
                  <a:srgbClr val="002060"/>
                </a:solidFill>
                <a:latin typeface="Calibri" pitchFamily="34" charset="0"/>
                <a:ea typeface="Calibri" pitchFamily="34" charset="-122"/>
                <a:cs typeface="Calibri" pitchFamily="34" charset="-120"/>
              </a:rPr>
              <a:t>Extend ENE TSI to Regulate Data Exchange and Energy Settlement Processes</a:t>
            </a:r>
          </a:p>
        </p:txBody>
      </p:sp>
      <p:sp>
        <p:nvSpPr>
          <p:cNvPr id="27" name="Text 24"/>
          <p:cNvSpPr/>
          <p:nvPr/>
        </p:nvSpPr>
        <p:spPr>
          <a:xfrm>
            <a:off x="4873214" y="2391156"/>
            <a:ext cx="4023360" cy="841248"/>
          </a:xfrm>
          <a:prstGeom prst="rect">
            <a:avLst/>
          </a:prstGeom>
          <a:noFill/>
          <a:ln/>
        </p:spPr>
        <p:txBody>
          <a:bodyPr wrap="square" lIns="0" tIns="0" rIns="0" bIns="0" rtlCol="0" anchor="ctr"/>
          <a:lstStyle/>
          <a:p>
            <a:pPr marL="0" indent="0" algn="just">
              <a:lnSpc>
                <a:spcPct val="120000"/>
              </a:lnSpc>
              <a:buNone/>
            </a:pPr>
            <a:r>
              <a:rPr lang="en-US" sz="1100" dirty="0" err="1">
                <a:solidFill>
                  <a:srgbClr val="1A1A1A"/>
                </a:solidFill>
                <a:latin typeface="Calibri" pitchFamily="34" charset="0"/>
                <a:ea typeface="Calibri" pitchFamily="34" charset="-122"/>
                <a:cs typeface="Calibri" pitchFamily="34" charset="-120"/>
              </a:rPr>
              <a:t>Harmonising</a:t>
            </a:r>
            <a:r>
              <a:rPr lang="en-US" sz="1100" dirty="0">
                <a:solidFill>
                  <a:srgbClr val="1A1A1A"/>
                </a:solidFill>
                <a:latin typeface="Calibri" pitchFamily="34" charset="0"/>
                <a:ea typeface="Calibri" pitchFamily="34" charset="-122"/>
                <a:cs typeface="Calibri" pitchFamily="34" charset="-120"/>
              </a:rPr>
              <a:t> data exchange and settlement under the ENE TSI would eliminate today’s fragmented national practices, ensuring </a:t>
            </a:r>
            <a:r>
              <a:rPr lang="en-US" sz="1100" b="1" dirty="0">
                <a:solidFill>
                  <a:srgbClr val="1A1A1A"/>
                </a:solidFill>
                <a:latin typeface="Calibri" pitchFamily="34" charset="0"/>
                <a:ea typeface="Calibri" pitchFamily="34" charset="-122"/>
                <a:cs typeface="Calibri" pitchFamily="34" charset="-120"/>
              </a:rPr>
              <a:t>consistent cross‑border billing and smoother interoperability </a:t>
            </a:r>
            <a:r>
              <a:rPr lang="en-US" sz="1100" dirty="0">
                <a:solidFill>
                  <a:srgbClr val="1A1A1A"/>
                </a:solidFill>
                <a:latin typeface="Calibri" pitchFamily="34" charset="0"/>
                <a:ea typeface="Calibri" pitchFamily="34" charset="-122"/>
                <a:cs typeface="Calibri" pitchFamily="34" charset="-120"/>
              </a:rPr>
              <a:t>for all railway actors.</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400" b="1" dirty="0">
                <a:solidFill>
                  <a:srgbClr val="002060"/>
                </a:solidFill>
                <a:latin typeface="Calibri" pitchFamily="34" charset="0"/>
                <a:ea typeface="Calibri" pitchFamily="34" charset="-122"/>
                <a:cs typeface="Calibri" pitchFamily="34" charset="-120"/>
              </a:rPr>
              <a:t>Rec.4: DCS as a Condition for Infrastructure Authorisation</a:t>
            </a:r>
            <a:endParaRPr lang="en-US" sz="2400" dirty="0"/>
          </a:p>
        </p:txBody>
      </p:sp>
      <p:sp>
        <p:nvSpPr>
          <p:cNvPr id="4" name="Text 1"/>
          <p:cNvSpPr/>
          <p:nvPr/>
        </p:nvSpPr>
        <p:spPr>
          <a:xfrm>
            <a:off x="320040" y="1078992"/>
            <a:ext cx="8503920" cy="256032"/>
          </a:xfrm>
          <a:prstGeom prst="rect">
            <a:avLst/>
          </a:prstGeom>
          <a:noFill/>
          <a:ln/>
        </p:spPr>
        <p:txBody>
          <a:bodyPr wrap="square" lIns="0" tIns="0" rIns="0" bIns="0" rtlCol="0" anchor="t"/>
          <a:lstStyle/>
          <a:p>
            <a:pPr marL="0" indent="0" algn="ctr">
              <a:buNone/>
            </a:pPr>
            <a:r>
              <a:rPr lang="en-US" sz="1400" i="1" dirty="0">
                <a:solidFill>
                  <a:srgbClr val="1F4E79"/>
                </a:solidFill>
                <a:latin typeface="Calibri" pitchFamily="34" charset="0"/>
                <a:ea typeface="Calibri" pitchFamily="34" charset="-122"/>
                <a:cs typeface="Calibri" pitchFamily="34" charset="-120"/>
              </a:rPr>
              <a:t>AERRL agrees in principle -&gt; but a key concern must be addressed</a:t>
            </a:r>
            <a:endParaRPr lang="en-US" sz="1400" dirty="0"/>
          </a:p>
        </p:txBody>
      </p:sp>
      <p:sp>
        <p:nvSpPr>
          <p:cNvPr id="5" name="Text 2"/>
          <p:cNvSpPr/>
          <p:nvPr/>
        </p:nvSpPr>
        <p:spPr>
          <a:xfrm>
            <a:off x="8412480" y="4892040"/>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6</a:t>
            </a:r>
            <a:endParaRPr lang="en-US" sz="900" dirty="0"/>
          </a:p>
        </p:txBody>
      </p:sp>
      <p:sp>
        <p:nvSpPr>
          <p:cNvPr id="6" name="Shape 3"/>
          <p:cNvSpPr/>
          <p:nvPr/>
        </p:nvSpPr>
        <p:spPr>
          <a:xfrm>
            <a:off x="320040" y="1403604"/>
            <a:ext cx="8503920" cy="777240"/>
          </a:xfrm>
          <a:prstGeom prst="rect">
            <a:avLst/>
          </a:prstGeom>
          <a:solidFill>
            <a:srgbClr val="00B0F0"/>
          </a:solidFill>
          <a:ln w="12700">
            <a:solidFill>
              <a:srgbClr val="D0D9E8"/>
            </a:solidFill>
            <a:prstDash val="solid"/>
          </a:ln>
        </p:spPr>
        <p:txBody>
          <a:bodyPr/>
          <a:lstStyle/>
          <a:p>
            <a:endParaRPr lang="fr-BE"/>
          </a:p>
        </p:txBody>
      </p:sp>
      <p:sp>
        <p:nvSpPr>
          <p:cNvPr id="7" name="Text 4"/>
          <p:cNvSpPr/>
          <p:nvPr/>
        </p:nvSpPr>
        <p:spPr>
          <a:xfrm>
            <a:off x="457200" y="1385316"/>
            <a:ext cx="8229600" cy="731520"/>
          </a:xfrm>
          <a:prstGeom prst="rect">
            <a:avLst/>
          </a:prstGeom>
          <a:noFill/>
          <a:ln/>
        </p:spPr>
        <p:txBody>
          <a:bodyPr wrap="square" lIns="0" tIns="50800" rIns="0" bIns="0" rtlCol="0" anchor="ctr"/>
          <a:lstStyle/>
          <a:p>
            <a:pPr marL="0" indent="0" algn="ctr">
              <a:lnSpc>
                <a:spcPct val="125000"/>
              </a:lnSpc>
              <a:buNone/>
            </a:pPr>
            <a:r>
              <a:rPr lang="en-US" sz="1400" b="1" dirty="0">
                <a:solidFill>
                  <a:srgbClr val="002060"/>
                </a:solidFill>
                <a:latin typeface="Calibri" pitchFamily="34" charset="0"/>
                <a:ea typeface="Calibri" pitchFamily="34" charset="-122"/>
                <a:cs typeface="Calibri" pitchFamily="34" charset="-120"/>
              </a:rPr>
              <a:t>ERA Proposal:  </a:t>
            </a:r>
            <a:r>
              <a:rPr lang="en-US" sz="1400" dirty="0">
                <a:solidFill>
                  <a:srgbClr val="1A1A1A"/>
                </a:solidFill>
                <a:latin typeface="Calibri" pitchFamily="34" charset="0"/>
                <a:ea typeface="Calibri" pitchFamily="34" charset="-122"/>
                <a:cs typeface="Calibri" pitchFamily="34" charset="-120"/>
              </a:rPr>
              <a:t>The presence of a compliant DCS should be made a condition for the authorisation of infrastructure placed in service. This is intended to accelerate the deployment of DCS across the European network.</a:t>
            </a:r>
            <a:endParaRPr lang="en-US" sz="1400" dirty="0"/>
          </a:p>
        </p:txBody>
      </p:sp>
      <p:sp>
        <p:nvSpPr>
          <p:cNvPr id="8" name="Shape 5"/>
          <p:cNvSpPr/>
          <p:nvPr/>
        </p:nvSpPr>
        <p:spPr>
          <a:xfrm>
            <a:off x="320040" y="2359152"/>
            <a:ext cx="8503920" cy="457200"/>
          </a:xfrm>
          <a:prstGeom prst="rect">
            <a:avLst/>
          </a:prstGeom>
          <a:solidFill>
            <a:srgbClr val="FFFF00"/>
          </a:solidFill>
          <a:ln w="12700">
            <a:solidFill>
              <a:srgbClr val="E0B800"/>
            </a:solidFill>
            <a:prstDash val="solid"/>
          </a:ln>
        </p:spPr>
        <p:txBody>
          <a:bodyPr/>
          <a:lstStyle/>
          <a:p>
            <a:endParaRPr lang="fr-BE"/>
          </a:p>
        </p:txBody>
      </p:sp>
      <p:sp>
        <p:nvSpPr>
          <p:cNvPr id="9" name="Text 6"/>
          <p:cNvSpPr/>
          <p:nvPr/>
        </p:nvSpPr>
        <p:spPr>
          <a:xfrm>
            <a:off x="457200" y="2340864"/>
            <a:ext cx="8229600" cy="420624"/>
          </a:xfrm>
          <a:prstGeom prst="rect">
            <a:avLst/>
          </a:prstGeom>
          <a:noFill/>
          <a:ln/>
        </p:spPr>
        <p:txBody>
          <a:bodyPr wrap="square" lIns="0" tIns="50800" rIns="0" bIns="0" rtlCol="0" anchor="ctr"/>
          <a:lstStyle/>
          <a:p>
            <a:pPr marL="0" indent="0" algn="ctr">
              <a:buNone/>
            </a:pPr>
            <a:r>
              <a:rPr lang="en-US" sz="1400" b="1" dirty="0">
                <a:solidFill>
                  <a:srgbClr val="7B5800"/>
                </a:solidFill>
                <a:latin typeface="Calibri" pitchFamily="34" charset="0"/>
                <a:ea typeface="Calibri" pitchFamily="34" charset="-122"/>
                <a:cs typeface="Calibri" pitchFamily="34" charset="-120"/>
              </a:rPr>
              <a:t>AERRL Position:  </a:t>
            </a:r>
            <a:r>
              <a:rPr lang="en-US" sz="1400" dirty="0">
                <a:solidFill>
                  <a:srgbClr val="1A1A1A"/>
                </a:solidFill>
                <a:latin typeface="Calibri" pitchFamily="34" charset="0"/>
                <a:ea typeface="Calibri" pitchFamily="34" charset="-122"/>
                <a:cs typeface="Calibri" pitchFamily="34" charset="-120"/>
              </a:rPr>
              <a:t>Support, in principle, for strengthening DCS deployment but there is a key concern.</a:t>
            </a:r>
            <a:endParaRPr lang="en-US" sz="1400" dirty="0"/>
          </a:p>
        </p:txBody>
      </p:sp>
      <p:sp>
        <p:nvSpPr>
          <p:cNvPr id="10" name="Shape 7"/>
          <p:cNvSpPr/>
          <p:nvPr/>
        </p:nvSpPr>
        <p:spPr>
          <a:xfrm>
            <a:off x="274320" y="3070098"/>
            <a:ext cx="8503920" cy="1988820"/>
          </a:xfrm>
          <a:prstGeom prst="rect">
            <a:avLst/>
          </a:prstGeom>
          <a:solidFill>
            <a:srgbClr val="FF4F4F">
              <a:alpha val="60000"/>
            </a:srgbClr>
          </a:solidFill>
          <a:ln w="19050">
            <a:solidFill>
              <a:srgbClr val="D07070"/>
            </a:solidFill>
            <a:prstDash val="solid"/>
          </a:ln>
        </p:spPr>
        <p:txBody>
          <a:bodyPr/>
          <a:lstStyle/>
          <a:p>
            <a:endParaRPr lang="fr-BE" dirty="0"/>
          </a:p>
        </p:txBody>
      </p:sp>
      <p:sp>
        <p:nvSpPr>
          <p:cNvPr id="12" name="Text 9"/>
          <p:cNvSpPr/>
          <p:nvPr/>
        </p:nvSpPr>
        <p:spPr>
          <a:xfrm>
            <a:off x="411480" y="3191256"/>
            <a:ext cx="8229600" cy="292608"/>
          </a:xfrm>
          <a:prstGeom prst="rect">
            <a:avLst/>
          </a:prstGeom>
          <a:noFill/>
          <a:ln/>
        </p:spPr>
        <p:txBody>
          <a:bodyPr wrap="square" lIns="0" tIns="0" rIns="0" bIns="0" rtlCol="0" anchor="ctr"/>
          <a:lstStyle/>
          <a:p>
            <a:pPr marL="171450" indent="-171450" algn="ctr">
              <a:buFont typeface="Wingdings" panose="05000000000000000000" pitchFamily="2" charset="2"/>
              <a:buChar char="v"/>
            </a:pPr>
            <a:r>
              <a:rPr lang="en-US" sz="1600" b="1" dirty="0">
                <a:solidFill>
                  <a:srgbClr val="8B1A1A"/>
                </a:solidFill>
                <a:latin typeface="Calibri" pitchFamily="34" charset="0"/>
                <a:ea typeface="Calibri" pitchFamily="34" charset="-122"/>
                <a:cs typeface="Calibri" pitchFamily="34" charset="-120"/>
              </a:rPr>
              <a:t>Key Concern: Risk of Regulatory Asymmetry</a:t>
            </a:r>
            <a:endParaRPr lang="en-US" sz="1600" dirty="0"/>
          </a:p>
        </p:txBody>
      </p:sp>
      <p:graphicFrame>
        <p:nvGraphicFramePr>
          <p:cNvPr id="11" name="Diagram 10">
            <a:extLst>
              <a:ext uri="{FF2B5EF4-FFF2-40B4-BE49-F238E27FC236}">
                <a16:creationId xmlns:a16="http://schemas.microsoft.com/office/drawing/2014/main" id="{39F116F8-5619-5BC7-093D-041DAA8C4249}"/>
              </a:ext>
            </a:extLst>
          </p:cNvPr>
          <p:cNvGraphicFramePr/>
          <p:nvPr>
            <p:extLst>
              <p:ext uri="{D42A27DB-BD31-4B8C-83A1-F6EECF244321}">
                <p14:modId xmlns:p14="http://schemas.microsoft.com/office/powerpoint/2010/main" val="3368750559"/>
              </p:ext>
            </p:extLst>
          </p:nvPr>
        </p:nvGraphicFramePr>
        <p:xfrm>
          <a:off x="-1297898" y="2921508"/>
          <a:ext cx="5723744" cy="23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4" name="Straight Arrow Connector 13">
            <a:extLst>
              <a:ext uri="{FF2B5EF4-FFF2-40B4-BE49-F238E27FC236}">
                <a16:creationId xmlns:a16="http://schemas.microsoft.com/office/drawing/2014/main" id="{135213A5-672C-9602-0DC0-A9358FFE6C20}"/>
              </a:ext>
            </a:extLst>
          </p:cNvPr>
          <p:cNvCxnSpPr>
            <a:cxnSpLocks/>
          </p:cNvCxnSpPr>
          <p:nvPr/>
        </p:nvCxnSpPr>
        <p:spPr>
          <a:xfrm>
            <a:off x="3410262" y="4064508"/>
            <a:ext cx="1693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Shape 5">
            <a:extLst>
              <a:ext uri="{FF2B5EF4-FFF2-40B4-BE49-F238E27FC236}">
                <a16:creationId xmlns:a16="http://schemas.microsoft.com/office/drawing/2014/main" id="{5595FE6E-6A8C-E525-047D-89DB3DE09E01}"/>
              </a:ext>
            </a:extLst>
          </p:cNvPr>
          <p:cNvSpPr/>
          <p:nvPr/>
        </p:nvSpPr>
        <p:spPr>
          <a:xfrm>
            <a:off x="5360483" y="3589020"/>
            <a:ext cx="3051997" cy="1340565"/>
          </a:xfrm>
          <a:prstGeom prst="rect">
            <a:avLst/>
          </a:prstGeom>
          <a:solidFill>
            <a:srgbClr val="FFFF00"/>
          </a:solidFill>
          <a:ln w="12700">
            <a:solidFill>
              <a:srgbClr val="E0B800"/>
            </a:solidFill>
            <a:prstDash val="solid"/>
          </a:ln>
        </p:spPr>
        <p:txBody>
          <a:bodyPr/>
          <a:lstStyle/>
          <a:p>
            <a:pPr algn="ctr"/>
            <a:r>
              <a:rPr lang="en-US" sz="1100" b="1" dirty="0"/>
              <a:t>AERRL calls for a consistent and proportionate approach: if DCS compliance is to become a condition for infrastructure </a:t>
            </a:r>
            <a:r>
              <a:rPr lang="en-US" sz="1100" b="1" dirty="0" err="1"/>
              <a:t>authorisation</a:t>
            </a:r>
            <a:r>
              <a:rPr lang="en-US" sz="1100" b="1" dirty="0"/>
              <a:t>, it is essential to assess whether a symmetric obligation should apply to rolling stock — to ensure a level playing field across all actors in the system.</a:t>
            </a:r>
            <a:endParaRPr lang="fr-BE" sz="1100" b="1" dirty="0"/>
          </a:p>
          <a:p>
            <a:endParaRPr lang="fr-B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400" b="1" dirty="0">
                <a:solidFill>
                  <a:srgbClr val="002060"/>
                </a:solidFill>
                <a:latin typeface="Calibri" pitchFamily="34" charset="0"/>
                <a:ea typeface="Calibri" pitchFamily="34" charset="-122"/>
                <a:cs typeface="Calibri" pitchFamily="34" charset="-120"/>
              </a:rPr>
              <a:t>Recommendations Requiring Careful Implementation</a:t>
            </a:r>
            <a:endParaRPr lang="en-US" sz="2400" dirty="0"/>
          </a:p>
        </p:txBody>
      </p:sp>
      <p:sp>
        <p:nvSpPr>
          <p:cNvPr id="4" name="Text 1"/>
          <p:cNvSpPr/>
          <p:nvPr/>
        </p:nvSpPr>
        <p:spPr>
          <a:xfrm>
            <a:off x="320040" y="1078992"/>
            <a:ext cx="8503920" cy="256032"/>
          </a:xfrm>
          <a:prstGeom prst="rect">
            <a:avLst/>
          </a:prstGeom>
          <a:noFill/>
          <a:ln/>
        </p:spPr>
        <p:txBody>
          <a:bodyPr wrap="square" lIns="0" tIns="0" rIns="0" bIns="0" rtlCol="0" anchor="t"/>
          <a:lstStyle/>
          <a:p>
            <a:pPr marL="0" indent="0" algn="ctr">
              <a:buNone/>
            </a:pPr>
            <a:r>
              <a:rPr lang="en-US" sz="1600" i="1" dirty="0">
                <a:solidFill>
                  <a:srgbClr val="1F4E79"/>
                </a:solidFill>
                <a:latin typeface="Calibri" pitchFamily="34" charset="0"/>
                <a:ea typeface="Calibri" pitchFamily="34" charset="-122"/>
                <a:cs typeface="Calibri" pitchFamily="34" charset="-120"/>
              </a:rPr>
              <a:t>AERRL supports the direction but implementation details matter</a:t>
            </a:r>
            <a:endParaRPr lang="en-US" sz="1600" dirty="0"/>
          </a:p>
        </p:txBody>
      </p:sp>
      <p:sp>
        <p:nvSpPr>
          <p:cNvPr id="5" name="Text 2"/>
          <p:cNvSpPr/>
          <p:nvPr/>
        </p:nvSpPr>
        <p:spPr>
          <a:xfrm>
            <a:off x="8412480" y="4892040"/>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7</a:t>
            </a:r>
            <a:endParaRPr lang="en-US" sz="900" dirty="0"/>
          </a:p>
        </p:txBody>
      </p:sp>
      <p:sp>
        <p:nvSpPr>
          <p:cNvPr id="6" name="Shape 3"/>
          <p:cNvSpPr/>
          <p:nvPr/>
        </p:nvSpPr>
        <p:spPr>
          <a:xfrm>
            <a:off x="320040" y="1417320"/>
            <a:ext cx="1417320" cy="237744"/>
          </a:xfrm>
          <a:prstGeom prst="rect">
            <a:avLst/>
          </a:prstGeom>
          <a:solidFill>
            <a:srgbClr val="7B5800"/>
          </a:solidFill>
          <a:ln w="12700">
            <a:solidFill>
              <a:srgbClr val="7B5800"/>
            </a:solidFill>
            <a:prstDash val="solid"/>
          </a:ln>
          <a:effectLst>
            <a:outerShdw blurRad="38100" dist="12700" dir="8100000" algn="bl" rotWithShape="0">
              <a:srgbClr val="000000">
                <a:alpha val="18000"/>
              </a:srgbClr>
            </a:outerShdw>
          </a:effectLst>
        </p:spPr>
        <p:txBody>
          <a:bodyPr/>
          <a:lstStyle/>
          <a:p>
            <a:endParaRPr lang="fr-BE"/>
          </a:p>
        </p:txBody>
      </p:sp>
      <p:sp>
        <p:nvSpPr>
          <p:cNvPr id="7" name="Text 4"/>
          <p:cNvSpPr/>
          <p:nvPr/>
        </p:nvSpPr>
        <p:spPr>
          <a:xfrm>
            <a:off x="320040" y="1417320"/>
            <a:ext cx="1417320" cy="237744"/>
          </a:xfrm>
          <a:prstGeom prst="rect">
            <a:avLst/>
          </a:prstGeom>
          <a:noFill/>
          <a:ln/>
        </p:spPr>
        <p:txBody>
          <a:bodyPr wrap="square" lIns="0" tIns="0" rIns="0" bIns="0" rtlCol="0" anchor="ctr"/>
          <a:lstStyle/>
          <a:p>
            <a:pPr marL="171450" indent="-171450" algn="ctr">
              <a:buFont typeface="Arial" panose="020B0604020202020204" pitchFamily="34" charset="0"/>
              <a:buChar char="•"/>
            </a:pPr>
            <a:r>
              <a:rPr lang="en-US" sz="900" b="1" dirty="0">
                <a:solidFill>
                  <a:srgbClr val="FFFFFF"/>
                </a:solidFill>
                <a:latin typeface="Calibri" pitchFamily="34" charset="0"/>
                <a:ea typeface="Calibri" pitchFamily="34" charset="-122"/>
                <a:cs typeface="Calibri" pitchFamily="34" charset="-120"/>
              </a:rPr>
              <a:t> Partial Support</a:t>
            </a:r>
            <a:endParaRPr lang="en-US" sz="900" dirty="0"/>
          </a:p>
        </p:txBody>
      </p:sp>
      <p:sp>
        <p:nvSpPr>
          <p:cNvPr id="8" name="Shape 5"/>
          <p:cNvSpPr/>
          <p:nvPr/>
        </p:nvSpPr>
        <p:spPr>
          <a:xfrm>
            <a:off x="320040" y="1755648"/>
            <a:ext cx="8503920" cy="886968"/>
          </a:xfrm>
          <a:prstGeom prst="rect">
            <a:avLst/>
          </a:prstGeom>
          <a:solidFill>
            <a:srgbClr val="FFFBF0"/>
          </a:solidFill>
          <a:ln w="12700">
            <a:solidFill>
              <a:srgbClr val="D4A800"/>
            </a:solidFill>
            <a:prstDash val="solid"/>
          </a:ln>
        </p:spPr>
        <p:txBody>
          <a:bodyPr/>
          <a:lstStyle/>
          <a:p>
            <a:endParaRPr lang="fr-BE"/>
          </a:p>
        </p:txBody>
      </p:sp>
      <p:sp>
        <p:nvSpPr>
          <p:cNvPr id="9" name="Shape 6"/>
          <p:cNvSpPr/>
          <p:nvPr/>
        </p:nvSpPr>
        <p:spPr>
          <a:xfrm>
            <a:off x="320040" y="1755648"/>
            <a:ext cx="73152" cy="886968"/>
          </a:xfrm>
          <a:prstGeom prst="rect">
            <a:avLst/>
          </a:prstGeom>
          <a:solidFill>
            <a:srgbClr val="7B5800"/>
          </a:solidFill>
          <a:ln w="12700">
            <a:solidFill>
              <a:srgbClr val="7B5800"/>
            </a:solidFill>
            <a:prstDash val="solid"/>
          </a:ln>
        </p:spPr>
        <p:txBody>
          <a:bodyPr/>
          <a:lstStyle/>
          <a:p>
            <a:endParaRPr lang="fr-BE"/>
          </a:p>
        </p:txBody>
      </p:sp>
      <p:sp>
        <p:nvSpPr>
          <p:cNvPr id="10" name="Text 7"/>
          <p:cNvSpPr/>
          <p:nvPr/>
        </p:nvSpPr>
        <p:spPr>
          <a:xfrm>
            <a:off x="457200" y="1792224"/>
            <a:ext cx="8275320" cy="219456"/>
          </a:xfrm>
          <a:prstGeom prst="rect">
            <a:avLst/>
          </a:prstGeom>
          <a:noFill/>
          <a:ln/>
        </p:spPr>
        <p:txBody>
          <a:bodyPr wrap="square" lIns="0" tIns="0" rIns="0" bIns="0" rtlCol="0" anchor="ctr"/>
          <a:lstStyle/>
          <a:p>
            <a:pPr marL="0" indent="0">
              <a:buNone/>
            </a:pPr>
            <a:r>
              <a:rPr lang="en-US" sz="1400" b="1" dirty="0">
                <a:solidFill>
                  <a:srgbClr val="002060"/>
                </a:solidFill>
                <a:latin typeface="Calibri" pitchFamily="34" charset="0"/>
                <a:ea typeface="Calibri" pitchFamily="34" charset="-122"/>
                <a:cs typeface="Calibri" pitchFamily="34" charset="-120"/>
              </a:rPr>
              <a:t>Rec. 6 - Towards a More Integrated / Joint European DCS</a:t>
            </a:r>
            <a:endParaRPr lang="en-US" sz="1400" dirty="0"/>
          </a:p>
        </p:txBody>
      </p:sp>
      <p:sp>
        <p:nvSpPr>
          <p:cNvPr id="11" name="Text 8"/>
          <p:cNvSpPr/>
          <p:nvPr/>
        </p:nvSpPr>
        <p:spPr>
          <a:xfrm>
            <a:off x="457200" y="2029968"/>
            <a:ext cx="8275320" cy="585216"/>
          </a:xfrm>
          <a:prstGeom prst="rect">
            <a:avLst/>
          </a:prstGeom>
          <a:noFill/>
          <a:ln/>
        </p:spPr>
        <p:txBody>
          <a:bodyPr wrap="square" lIns="0" tIns="0" rIns="0" bIns="0" rtlCol="0" anchor="t"/>
          <a:lstStyle/>
          <a:p>
            <a:pPr marL="0" indent="0" algn="just">
              <a:lnSpc>
                <a:spcPct val="115000"/>
              </a:lnSpc>
              <a:buNone/>
            </a:pPr>
            <a:r>
              <a:rPr lang="en-US" sz="1100" dirty="0">
                <a:solidFill>
                  <a:srgbClr val="1A1A1A"/>
                </a:solidFill>
                <a:latin typeface="Calibri" pitchFamily="34" charset="0"/>
                <a:ea typeface="Calibri" pitchFamily="34" charset="-122"/>
                <a:cs typeface="Calibri" pitchFamily="34" charset="-120"/>
              </a:rPr>
              <a:t>AERRL supports exploring the costs and benefits of a more integrated European DCS approach, which could deliver efficiency gains and reduce duplication. However, full centralisation raises concerns: single point of failure, cybersecurity risks, and reduced flexibility. </a:t>
            </a:r>
            <a:r>
              <a:rPr lang="en-US" sz="1100" b="1" dirty="0">
                <a:solidFill>
                  <a:srgbClr val="1A1A1A"/>
                </a:solidFill>
                <a:latin typeface="Calibri" pitchFamily="34" charset="0"/>
                <a:ea typeface="Calibri" pitchFamily="34" charset="-122"/>
                <a:cs typeface="Calibri" pitchFamily="34" charset="-120"/>
              </a:rPr>
              <a:t>AERRL's priority is interoperability and effective implementation not over-complex structural change.</a:t>
            </a:r>
            <a:endParaRPr lang="en-US" sz="1100" b="1" dirty="0"/>
          </a:p>
        </p:txBody>
      </p:sp>
      <p:sp>
        <p:nvSpPr>
          <p:cNvPr id="12" name="Shape 9"/>
          <p:cNvSpPr/>
          <p:nvPr/>
        </p:nvSpPr>
        <p:spPr>
          <a:xfrm>
            <a:off x="320040" y="2706624"/>
            <a:ext cx="8503920" cy="886968"/>
          </a:xfrm>
          <a:prstGeom prst="rect">
            <a:avLst/>
          </a:prstGeom>
          <a:solidFill>
            <a:srgbClr val="FFFBF0"/>
          </a:solidFill>
          <a:ln w="12700">
            <a:solidFill>
              <a:srgbClr val="D4A800"/>
            </a:solidFill>
            <a:prstDash val="solid"/>
          </a:ln>
        </p:spPr>
        <p:txBody>
          <a:bodyPr/>
          <a:lstStyle/>
          <a:p>
            <a:endParaRPr lang="fr-BE"/>
          </a:p>
        </p:txBody>
      </p:sp>
      <p:sp>
        <p:nvSpPr>
          <p:cNvPr id="13" name="Shape 10"/>
          <p:cNvSpPr/>
          <p:nvPr/>
        </p:nvSpPr>
        <p:spPr>
          <a:xfrm>
            <a:off x="320040" y="2706624"/>
            <a:ext cx="73152" cy="886968"/>
          </a:xfrm>
          <a:prstGeom prst="rect">
            <a:avLst/>
          </a:prstGeom>
          <a:solidFill>
            <a:srgbClr val="7B5800"/>
          </a:solidFill>
          <a:ln w="12700">
            <a:solidFill>
              <a:srgbClr val="7B5800"/>
            </a:solidFill>
            <a:prstDash val="solid"/>
          </a:ln>
        </p:spPr>
        <p:txBody>
          <a:bodyPr/>
          <a:lstStyle/>
          <a:p>
            <a:endParaRPr lang="fr-BE"/>
          </a:p>
        </p:txBody>
      </p:sp>
      <p:sp>
        <p:nvSpPr>
          <p:cNvPr id="14" name="Text 11"/>
          <p:cNvSpPr/>
          <p:nvPr/>
        </p:nvSpPr>
        <p:spPr>
          <a:xfrm>
            <a:off x="457200" y="2743200"/>
            <a:ext cx="8275320" cy="219456"/>
          </a:xfrm>
          <a:prstGeom prst="rect">
            <a:avLst/>
          </a:prstGeom>
          <a:noFill/>
          <a:ln/>
        </p:spPr>
        <p:txBody>
          <a:bodyPr wrap="square" lIns="0" tIns="0" rIns="0" bIns="0" rtlCol="0" anchor="ctr"/>
          <a:lstStyle/>
          <a:p>
            <a:pPr marL="0" indent="0">
              <a:buNone/>
            </a:pPr>
            <a:r>
              <a:rPr lang="en-US" sz="1400" b="1" dirty="0">
                <a:solidFill>
                  <a:srgbClr val="002060"/>
                </a:solidFill>
                <a:latin typeface="Calibri" pitchFamily="34" charset="0"/>
                <a:ea typeface="Calibri" pitchFamily="34" charset="-122"/>
                <a:cs typeface="Calibri" pitchFamily="34" charset="-120"/>
              </a:rPr>
              <a:t>Rec. 8 - Clarifying MID Applicability</a:t>
            </a:r>
            <a:endParaRPr lang="en-US" sz="1400" dirty="0"/>
          </a:p>
        </p:txBody>
      </p:sp>
      <p:sp>
        <p:nvSpPr>
          <p:cNvPr id="15" name="Text 12"/>
          <p:cNvSpPr/>
          <p:nvPr/>
        </p:nvSpPr>
        <p:spPr>
          <a:xfrm>
            <a:off x="457200" y="2980944"/>
            <a:ext cx="8275320" cy="585216"/>
          </a:xfrm>
          <a:prstGeom prst="rect">
            <a:avLst/>
          </a:prstGeom>
          <a:noFill/>
          <a:ln/>
        </p:spPr>
        <p:txBody>
          <a:bodyPr wrap="square" lIns="0" tIns="0" rIns="0" bIns="0" rtlCol="0" anchor="t"/>
          <a:lstStyle/>
          <a:p>
            <a:pPr marL="0" indent="0" algn="just">
              <a:lnSpc>
                <a:spcPct val="115000"/>
              </a:lnSpc>
              <a:buNone/>
            </a:pPr>
            <a:r>
              <a:rPr lang="en-US" sz="1100" dirty="0">
                <a:solidFill>
                  <a:srgbClr val="1A1A1A"/>
                </a:solidFill>
                <a:latin typeface="Calibri" pitchFamily="34" charset="0"/>
                <a:ea typeface="Calibri" pitchFamily="34" charset="-122"/>
                <a:cs typeface="Calibri" pitchFamily="34" charset="-120"/>
              </a:rPr>
              <a:t>Legal clarity on the Measurement Instruments Directive (MID) is necessary and AERRL supports this. However, EMS and MID instruments follow different technical and operational logics. Any alignment must avoid creating additional complexity or duplicating certification requirements. </a:t>
            </a:r>
            <a:r>
              <a:rPr lang="en-US" sz="1100" b="1" dirty="0">
                <a:solidFill>
                  <a:srgbClr val="1A1A1A"/>
                </a:solidFill>
                <a:latin typeface="Calibri" pitchFamily="34" charset="0"/>
                <a:ea typeface="Calibri" pitchFamily="34" charset="-122"/>
                <a:cs typeface="Calibri" pitchFamily="34" charset="-120"/>
              </a:rPr>
              <a:t>The goal is clarity, not additional burden.</a:t>
            </a:r>
            <a:endParaRPr lang="en-US" sz="1100" b="1" dirty="0"/>
          </a:p>
        </p:txBody>
      </p:sp>
      <p:sp>
        <p:nvSpPr>
          <p:cNvPr id="16" name="Shape 13"/>
          <p:cNvSpPr/>
          <p:nvPr/>
        </p:nvSpPr>
        <p:spPr>
          <a:xfrm>
            <a:off x="320040" y="3657600"/>
            <a:ext cx="8503920" cy="886968"/>
          </a:xfrm>
          <a:prstGeom prst="rect">
            <a:avLst/>
          </a:prstGeom>
          <a:solidFill>
            <a:srgbClr val="FFFBF0"/>
          </a:solidFill>
          <a:ln w="12700">
            <a:solidFill>
              <a:srgbClr val="D4A800"/>
            </a:solidFill>
            <a:prstDash val="solid"/>
          </a:ln>
        </p:spPr>
        <p:txBody>
          <a:bodyPr/>
          <a:lstStyle/>
          <a:p>
            <a:endParaRPr lang="fr-BE"/>
          </a:p>
        </p:txBody>
      </p:sp>
      <p:sp>
        <p:nvSpPr>
          <p:cNvPr id="17" name="Shape 14"/>
          <p:cNvSpPr/>
          <p:nvPr/>
        </p:nvSpPr>
        <p:spPr>
          <a:xfrm>
            <a:off x="320040" y="3657600"/>
            <a:ext cx="73152" cy="886968"/>
          </a:xfrm>
          <a:prstGeom prst="rect">
            <a:avLst/>
          </a:prstGeom>
          <a:solidFill>
            <a:srgbClr val="7B5800"/>
          </a:solidFill>
          <a:ln w="12700">
            <a:solidFill>
              <a:srgbClr val="7B5800"/>
            </a:solidFill>
            <a:prstDash val="solid"/>
          </a:ln>
        </p:spPr>
        <p:txBody>
          <a:bodyPr/>
          <a:lstStyle/>
          <a:p>
            <a:endParaRPr lang="fr-BE"/>
          </a:p>
        </p:txBody>
      </p:sp>
      <p:sp>
        <p:nvSpPr>
          <p:cNvPr id="18" name="Text 15"/>
          <p:cNvSpPr/>
          <p:nvPr/>
        </p:nvSpPr>
        <p:spPr>
          <a:xfrm>
            <a:off x="457200" y="3694176"/>
            <a:ext cx="8275320" cy="219456"/>
          </a:xfrm>
          <a:prstGeom prst="rect">
            <a:avLst/>
          </a:prstGeom>
          <a:noFill/>
          <a:ln/>
        </p:spPr>
        <p:txBody>
          <a:bodyPr wrap="square" lIns="0" tIns="0" rIns="0" bIns="0" rtlCol="0" anchor="ctr"/>
          <a:lstStyle/>
          <a:p>
            <a:pPr marL="0" indent="0">
              <a:buNone/>
            </a:pPr>
            <a:r>
              <a:rPr lang="en-US" sz="1400" b="1" dirty="0">
                <a:solidFill>
                  <a:srgbClr val="002060"/>
                </a:solidFill>
                <a:latin typeface="Calibri" pitchFamily="34" charset="0"/>
                <a:ea typeface="Calibri" pitchFamily="34" charset="-122"/>
                <a:cs typeface="Calibri" pitchFamily="34" charset="-120"/>
              </a:rPr>
              <a:t>Rec. 9 - Interaction Between Railway and Energy Legislation</a:t>
            </a:r>
            <a:endParaRPr lang="en-US" sz="1400" dirty="0"/>
          </a:p>
        </p:txBody>
      </p:sp>
      <p:sp>
        <p:nvSpPr>
          <p:cNvPr id="19" name="Text 16"/>
          <p:cNvSpPr/>
          <p:nvPr/>
        </p:nvSpPr>
        <p:spPr>
          <a:xfrm>
            <a:off x="457200" y="3931920"/>
            <a:ext cx="8275320" cy="585216"/>
          </a:xfrm>
          <a:prstGeom prst="rect">
            <a:avLst/>
          </a:prstGeom>
          <a:noFill/>
          <a:ln/>
        </p:spPr>
        <p:txBody>
          <a:bodyPr wrap="square" lIns="0" tIns="0" rIns="0" bIns="0" rtlCol="0" anchor="t"/>
          <a:lstStyle/>
          <a:p>
            <a:pPr marL="0" indent="0" algn="just">
              <a:lnSpc>
                <a:spcPct val="115000"/>
              </a:lnSpc>
              <a:buNone/>
            </a:pPr>
            <a:r>
              <a:rPr lang="en-US" sz="1100" b="1" dirty="0">
                <a:solidFill>
                  <a:srgbClr val="1A1A1A"/>
                </a:solidFill>
                <a:latin typeface="Calibri" pitchFamily="34" charset="0"/>
                <a:ea typeface="Calibri" pitchFamily="34" charset="-122"/>
                <a:cs typeface="Calibri" pitchFamily="34" charset="-120"/>
              </a:rPr>
              <a:t>Clarifying the boundary between railway and energy market legislation is essential</a:t>
            </a:r>
            <a:r>
              <a:rPr lang="en-US" sz="1100" dirty="0">
                <a:solidFill>
                  <a:srgbClr val="1A1A1A"/>
                </a:solidFill>
                <a:latin typeface="Calibri" pitchFamily="34" charset="0"/>
                <a:ea typeface="Calibri" pitchFamily="34" charset="-122"/>
                <a:cs typeface="Calibri" pitchFamily="34" charset="-120"/>
              </a:rPr>
              <a:t>. Current ambiguity creates uncertainty over responsibilities, infrastructure ownership and cost allocation especially where energy supply and railway infrastructure are managed by separate entities.</a:t>
            </a:r>
            <a:endParaRPr lang="en-US" sz="1100" dirty="0"/>
          </a:p>
        </p:txBody>
      </p:sp>
      <p:sp>
        <p:nvSpPr>
          <p:cNvPr id="20" name="Shape 17"/>
          <p:cNvSpPr/>
          <p:nvPr/>
        </p:nvSpPr>
        <p:spPr>
          <a:xfrm>
            <a:off x="320040" y="4651091"/>
            <a:ext cx="8503920" cy="240949"/>
          </a:xfrm>
          <a:prstGeom prst="rect">
            <a:avLst/>
          </a:prstGeom>
          <a:solidFill>
            <a:srgbClr val="FFFF00"/>
          </a:solidFill>
          <a:ln w="12700">
            <a:solidFill>
              <a:srgbClr val="002060"/>
            </a:solidFill>
            <a:prstDash val="solid"/>
          </a:ln>
        </p:spPr>
        <p:txBody>
          <a:bodyPr/>
          <a:lstStyle/>
          <a:p>
            <a:endParaRPr lang="fr-BE"/>
          </a:p>
        </p:txBody>
      </p:sp>
      <p:sp>
        <p:nvSpPr>
          <p:cNvPr id="21" name="Text 18"/>
          <p:cNvSpPr/>
          <p:nvPr/>
        </p:nvSpPr>
        <p:spPr>
          <a:xfrm>
            <a:off x="320040" y="4651091"/>
            <a:ext cx="8621202" cy="204994"/>
          </a:xfrm>
          <a:prstGeom prst="rect">
            <a:avLst/>
          </a:prstGeom>
          <a:noFill/>
          <a:ln/>
        </p:spPr>
        <p:txBody>
          <a:bodyPr wrap="square" lIns="0" tIns="0" rIns="0" bIns="0" rtlCol="0" anchor="ctr"/>
          <a:lstStyle/>
          <a:p>
            <a:pPr marL="0" indent="0" algn="ctr">
              <a:buNone/>
            </a:pPr>
            <a:r>
              <a:rPr lang="en-US" sz="1200" b="1" i="1" dirty="0">
                <a:solidFill>
                  <a:srgbClr val="FF0000"/>
                </a:solidFill>
                <a:latin typeface="Calibri" pitchFamily="34" charset="0"/>
                <a:ea typeface="Calibri" pitchFamily="34" charset="-122"/>
                <a:cs typeface="Calibri" pitchFamily="34" charset="-120"/>
              </a:rPr>
              <a:t>Priority should be given to interoperability and effective implementation over potentially over-complex structural changes</a:t>
            </a:r>
            <a:endParaRPr lang="en-US" sz="12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320040" y="658368"/>
            <a:ext cx="8503920" cy="438912"/>
          </a:xfrm>
          <a:prstGeom prst="rect">
            <a:avLst/>
          </a:prstGeom>
          <a:noFill/>
          <a:ln/>
        </p:spPr>
        <p:txBody>
          <a:bodyPr wrap="square" lIns="0" tIns="0" rIns="0" bIns="0" rtlCol="0" anchor="ctr"/>
          <a:lstStyle/>
          <a:p>
            <a:pPr marL="0" indent="0" algn="ctr">
              <a:buNone/>
            </a:pPr>
            <a:r>
              <a:rPr lang="en-US" sz="2400" b="1" dirty="0">
                <a:solidFill>
                  <a:srgbClr val="002060"/>
                </a:solidFill>
                <a:latin typeface="Calibri" pitchFamily="34" charset="0"/>
                <a:ea typeface="Calibri" pitchFamily="34" charset="-122"/>
                <a:cs typeface="Calibri" pitchFamily="34" charset="-120"/>
              </a:rPr>
              <a:t>From Rules to Reality - Closing the Implementation Gap</a:t>
            </a:r>
            <a:endParaRPr lang="en-US" sz="2400" dirty="0"/>
          </a:p>
        </p:txBody>
      </p:sp>
      <p:sp>
        <p:nvSpPr>
          <p:cNvPr id="4" name="Text 1"/>
          <p:cNvSpPr/>
          <p:nvPr/>
        </p:nvSpPr>
        <p:spPr>
          <a:xfrm>
            <a:off x="8412480" y="4892040"/>
            <a:ext cx="457200" cy="182880"/>
          </a:xfrm>
          <a:prstGeom prst="rect">
            <a:avLst/>
          </a:prstGeom>
          <a:noFill/>
          <a:ln/>
        </p:spPr>
        <p:txBody>
          <a:bodyPr wrap="square" lIns="0" tIns="0" rIns="0" bIns="0" rtlCol="0" anchor="ctr"/>
          <a:lstStyle/>
          <a:p>
            <a:pPr marL="0" indent="0" algn="r">
              <a:buNone/>
            </a:pPr>
            <a:r>
              <a:rPr lang="en-US" sz="900" dirty="0">
                <a:solidFill>
                  <a:srgbClr val="888888"/>
                </a:solidFill>
                <a:latin typeface="Calibri" pitchFamily="34" charset="0"/>
                <a:ea typeface="Calibri" pitchFamily="34" charset="-122"/>
                <a:cs typeface="Calibri" pitchFamily="34" charset="-120"/>
              </a:rPr>
              <a:t>8</a:t>
            </a:r>
            <a:endParaRPr lang="en-US" sz="900" dirty="0"/>
          </a:p>
        </p:txBody>
      </p:sp>
      <p:sp>
        <p:nvSpPr>
          <p:cNvPr id="5" name="Shape 2"/>
          <p:cNvSpPr/>
          <p:nvPr/>
        </p:nvSpPr>
        <p:spPr>
          <a:xfrm>
            <a:off x="320040" y="1463040"/>
            <a:ext cx="2633472" cy="2834640"/>
          </a:xfrm>
          <a:prstGeom prst="rect">
            <a:avLst/>
          </a:prstGeom>
          <a:solidFill>
            <a:srgbClr val="002060"/>
          </a:solidFill>
          <a:ln w="12700">
            <a:solidFill>
              <a:srgbClr val="002060"/>
            </a:solidFill>
            <a:prstDash val="solid"/>
          </a:ln>
          <a:effectLst>
            <a:outerShdw blurRad="76200" dist="25400" dir="8100000" algn="bl" rotWithShape="0">
              <a:srgbClr val="000000">
                <a:alpha val="22000"/>
              </a:srgbClr>
            </a:outerShdw>
          </a:effectLst>
        </p:spPr>
        <p:txBody>
          <a:bodyPr/>
          <a:lstStyle/>
          <a:p>
            <a:endParaRPr lang="fr-BE"/>
          </a:p>
        </p:txBody>
      </p:sp>
      <p:sp>
        <p:nvSpPr>
          <p:cNvPr id="6" name="Text 3"/>
          <p:cNvSpPr/>
          <p:nvPr/>
        </p:nvSpPr>
        <p:spPr>
          <a:xfrm>
            <a:off x="320040" y="1536192"/>
            <a:ext cx="2633472" cy="502920"/>
          </a:xfrm>
          <a:prstGeom prst="rect">
            <a:avLst/>
          </a:prstGeom>
          <a:noFill/>
          <a:ln/>
        </p:spPr>
        <p:txBody>
          <a:bodyPr wrap="square" lIns="0" tIns="0" rIns="0" bIns="0" rtlCol="0" anchor="ctr"/>
          <a:lstStyle/>
          <a:p>
            <a:pPr marL="0" indent="0" algn="ctr">
              <a:buNone/>
            </a:pPr>
            <a:endParaRPr lang="en-US" sz="2600" dirty="0"/>
          </a:p>
        </p:txBody>
      </p:sp>
      <p:sp>
        <p:nvSpPr>
          <p:cNvPr id="7" name="Text 4"/>
          <p:cNvSpPr/>
          <p:nvPr/>
        </p:nvSpPr>
        <p:spPr>
          <a:xfrm>
            <a:off x="393192" y="1728614"/>
            <a:ext cx="2450592" cy="320040"/>
          </a:xfrm>
          <a:prstGeom prst="rect">
            <a:avLst/>
          </a:prstGeom>
          <a:noFill/>
          <a:ln/>
        </p:spPr>
        <p:txBody>
          <a:bodyPr wrap="square" lIns="0" tIns="0" rIns="0" bIns="0" rtlCol="0" anchor="ctr"/>
          <a:lstStyle/>
          <a:p>
            <a:pPr marL="0" indent="0" algn="ctr">
              <a:buNone/>
            </a:pPr>
            <a:r>
              <a:rPr lang="en-US" sz="2000" b="1" dirty="0">
                <a:solidFill>
                  <a:srgbClr val="FF0000"/>
                </a:solidFill>
                <a:latin typeface="Calibri" pitchFamily="34" charset="0"/>
                <a:ea typeface="Calibri" pitchFamily="34" charset="-122"/>
                <a:cs typeface="Calibri" pitchFamily="34" charset="-120"/>
              </a:rPr>
              <a:t>The core issue</a:t>
            </a:r>
            <a:endParaRPr lang="en-US" sz="2000" dirty="0">
              <a:solidFill>
                <a:srgbClr val="FF0000"/>
              </a:solidFill>
            </a:endParaRPr>
          </a:p>
        </p:txBody>
      </p:sp>
      <p:sp>
        <p:nvSpPr>
          <p:cNvPr id="9" name="Text 6"/>
          <p:cNvSpPr/>
          <p:nvPr/>
        </p:nvSpPr>
        <p:spPr>
          <a:xfrm>
            <a:off x="411480" y="2167526"/>
            <a:ext cx="2414016" cy="1719072"/>
          </a:xfrm>
          <a:prstGeom prst="rect">
            <a:avLst/>
          </a:prstGeom>
          <a:noFill/>
          <a:ln/>
        </p:spPr>
        <p:txBody>
          <a:bodyPr wrap="square" lIns="0" tIns="0" rIns="0" bIns="0" rtlCol="0" anchor="t"/>
          <a:lstStyle/>
          <a:p>
            <a:pPr marL="0" indent="0" algn="ctr">
              <a:lnSpc>
                <a:spcPct val="130000"/>
              </a:lnSpc>
              <a:buNone/>
            </a:pPr>
            <a:r>
              <a:rPr lang="en-US" sz="1400" dirty="0">
                <a:solidFill>
                  <a:srgbClr val="FFFFFF"/>
                </a:solidFill>
                <a:latin typeface="Calibri" pitchFamily="34" charset="0"/>
                <a:ea typeface="Calibri" pitchFamily="34" charset="-122"/>
                <a:cs typeface="Calibri" pitchFamily="34" charset="-120"/>
              </a:rPr>
              <a:t>The fundamental problem is not the absence of regulation.  </a:t>
            </a:r>
            <a:r>
              <a:rPr lang="en-US" sz="1400" b="1" dirty="0">
                <a:solidFill>
                  <a:srgbClr val="FFFFFF"/>
                </a:solidFill>
                <a:latin typeface="Calibri" pitchFamily="34" charset="0"/>
                <a:ea typeface="Calibri" pitchFamily="34" charset="-122"/>
                <a:cs typeface="Calibri" pitchFamily="34" charset="-120"/>
              </a:rPr>
              <a:t>It is the lack of consistent implementation and harmonisation across Member States.</a:t>
            </a:r>
            <a:endParaRPr lang="en-US" sz="1400" b="1" dirty="0"/>
          </a:p>
        </p:txBody>
      </p:sp>
      <p:sp>
        <p:nvSpPr>
          <p:cNvPr id="10" name="Shape 7"/>
          <p:cNvSpPr/>
          <p:nvPr/>
        </p:nvSpPr>
        <p:spPr>
          <a:xfrm>
            <a:off x="3118104" y="1463040"/>
            <a:ext cx="2633472" cy="2834640"/>
          </a:xfrm>
          <a:prstGeom prst="rect">
            <a:avLst/>
          </a:prstGeom>
          <a:solidFill>
            <a:srgbClr val="002060"/>
          </a:solidFill>
          <a:ln w="12700">
            <a:solidFill>
              <a:srgbClr val="002060"/>
            </a:solidFill>
            <a:prstDash val="solid"/>
          </a:ln>
          <a:effectLst>
            <a:outerShdw blurRad="76200" dist="25400" dir="8100000" algn="bl" rotWithShape="0">
              <a:srgbClr val="000000">
                <a:alpha val="22000"/>
              </a:srgbClr>
            </a:outerShdw>
          </a:effectLst>
        </p:spPr>
        <p:txBody>
          <a:bodyPr/>
          <a:lstStyle/>
          <a:p>
            <a:endParaRPr lang="fr-BE"/>
          </a:p>
        </p:txBody>
      </p:sp>
      <p:sp>
        <p:nvSpPr>
          <p:cNvPr id="11" name="Text 8"/>
          <p:cNvSpPr/>
          <p:nvPr/>
        </p:nvSpPr>
        <p:spPr>
          <a:xfrm>
            <a:off x="3118104" y="1536192"/>
            <a:ext cx="2633472" cy="502920"/>
          </a:xfrm>
          <a:prstGeom prst="rect">
            <a:avLst/>
          </a:prstGeom>
          <a:noFill/>
          <a:ln/>
        </p:spPr>
        <p:txBody>
          <a:bodyPr wrap="square" lIns="0" tIns="0" rIns="0" bIns="0" rtlCol="0" anchor="ctr"/>
          <a:lstStyle/>
          <a:p>
            <a:pPr marL="0" indent="0" algn="ctr">
              <a:buNone/>
            </a:pPr>
            <a:endParaRPr lang="en-US" sz="2600" dirty="0"/>
          </a:p>
        </p:txBody>
      </p:sp>
      <p:sp>
        <p:nvSpPr>
          <p:cNvPr id="12" name="Text 9"/>
          <p:cNvSpPr/>
          <p:nvPr/>
        </p:nvSpPr>
        <p:spPr>
          <a:xfrm>
            <a:off x="3118104" y="1725831"/>
            <a:ext cx="2450592" cy="320040"/>
          </a:xfrm>
          <a:prstGeom prst="rect">
            <a:avLst/>
          </a:prstGeom>
          <a:noFill/>
          <a:ln/>
        </p:spPr>
        <p:txBody>
          <a:bodyPr wrap="square" lIns="0" tIns="0" rIns="0" bIns="0" rtlCol="0" anchor="ctr"/>
          <a:lstStyle/>
          <a:p>
            <a:pPr marL="0" indent="0" algn="ctr">
              <a:buNone/>
            </a:pPr>
            <a:r>
              <a:rPr lang="en-US" sz="2000" b="1" dirty="0">
                <a:solidFill>
                  <a:srgbClr val="FFFF00"/>
                </a:solidFill>
                <a:latin typeface="Calibri" pitchFamily="34" charset="0"/>
                <a:ea typeface="Calibri" pitchFamily="34" charset="-122"/>
                <a:cs typeface="Calibri" pitchFamily="34" charset="-120"/>
              </a:rPr>
              <a:t>AERRL's priorities</a:t>
            </a:r>
            <a:endParaRPr lang="en-US" sz="2000" dirty="0">
              <a:solidFill>
                <a:srgbClr val="FFFF00"/>
              </a:solidFill>
            </a:endParaRPr>
          </a:p>
        </p:txBody>
      </p:sp>
      <p:sp>
        <p:nvSpPr>
          <p:cNvPr id="14" name="Text 11"/>
          <p:cNvSpPr/>
          <p:nvPr/>
        </p:nvSpPr>
        <p:spPr>
          <a:xfrm>
            <a:off x="3154680" y="2155201"/>
            <a:ext cx="2414016" cy="1719072"/>
          </a:xfrm>
          <a:prstGeom prst="rect">
            <a:avLst/>
          </a:prstGeom>
          <a:noFill/>
          <a:ln/>
        </p:spPr>
        <p:txBody>
          <a:bodyPr wrap="square" lIns="0" tIns="0" rIns="0" bIns="0" rtlCol="0" anchor="t"/>
          <a:lstStyle/>
          <a:p>
            <a:pPr marL="228600" indent="-228600">
              <a:lnSpc>
                <a:spcPct val="130000"/>
              </a:lnSpc>
              <a:buFont typeface="+mj-lt"/>
              <a:buAutoNum type="arabicPeriod"/>
            </a:pPr>
            <a:r>
              <a:rPr lang="en-US" sz="1400" dirty="0">
                <a:solidFill>
                  <a:srgbClr val="FFFFFF"/>
                </a:solidFill>
                <a:latin typeface="Calibri" pitchFamily="34" charset="0"/>
                <a:ea typeface="Calibri" pitchFamily="34" charset="-122"/>
                <a:cs typeface="Calibri" pitchFamily="34" charset="-120"/>
              </a:rPr>
              <a:t>Enforcement of existing requirements</a:t>
            </a:r>
          </a:p>
          <a:p>
            <a:pPr marL="228600" indent="-228600">
              <a:lnSpc>
                <a:spcPct val="130000"/>
              </a:lnSpc>
              <a:buFont typeface="+mj-lt"/>
              <a:buAutoNum type="arabicPeriod"/>
            </a:pPr>
            <a:r>
              <a:rPr lang="en-US" sz="1400" dirty="0">
                <a:solidFill>
                  <a:srgbClr val="FFFFFF"/>
                </a:solidFill>
                <a:latin typeface="Calibri" pitchFamily="34" charset="0"/>
                <a:ea typeface="Calibri" pitchFamily="34" charset="-122"/>
                <a:cs typeface="Calibri" pitchFamily="34" charset="-120"/>
              </a:rPr>
              <a:t>Automated and standardised data flows</a:t>
            </a:r>
          </a:p>
          <a:p>
            <a:pPr marL="228600" indent="-228600">
              <a:lnSpc>
                <a:spcPct val="130000"/>
              </a:lnSpc>
              <a:buFont typeface="+mj-lt"/>
              <a:buAutoNum type="arabicPeriod"/>
            </a:pPr>
            <a:r>
              <a:rPr lang="en-US" sz="1400" dirty="0">
                <a:solidFill>
                  <a:srgbClr val="FFFFFF"/>
                </a:solidFill>
                <a:latin typeface="Calibri" pitchFamily="34" charset="0"/>
                <a:ea typeface="Calibri" pitchFamily="34" charset="-122"/>
                <a:cs typeface="Calibri" pitchFamily="34" charset="-120"/>
              </a:rPr>
              <a:t>Full harmonisation and cross-acceptance of EMS </a:t>
            </a:r>
          </a:p>
          <a:p>
            <a:pPr marL="228600" indent="-228600">
              <a:lnSpc>
                <a:spcPct val="130000"/>
              </a:lnSpc>
              <a:buFont typeface="+mj-lt"/>
              <a:buAutoNum type="arabicPeriod"/>
            </a:pPr>
            <a:r>
              <a:rPr lang="en-US" sz="1400" dirty="0">
                <a:solidFill>
                  <a:srgbClr val="FFFFFF"/>
                </a:solidFill>
                <a:latin typeface="Calibri" pitchFamily="34" charset="0"/>
                <a:ea typeface="Calibri" pitchFamily="34" charset="-122"/>
                <a:cs typeface="Calibri" pitchFamily="34" charset="-120"/>
              </a:rPr>
              <a:t>Legal clarity at EU level</a:t>
            </a:r>
            <a:endParaRPr lang="en-US" sz="1200" dirty="0"/>
          </a:p>
        </p:txBody>
      </p:sp>
      <p:sp>
        <p:nvSpPr>
          <p:cNvPr id="15" name="Shape 12"/>
          <p:cNvSpPr/>
          <p:nvPr/>
        </p:nvSpPr>
        <p:spPr>
          <a:xfrm>
            <a:off x="5916168" y="1463040"/>
            <a:ext cx="2633472" cy="2834640"/>
          </a:xfrm>
          <a:prstGeom prst="rect">
            <a:avLst/>
          </a:prstGeom>
          <a:solidFill>
            <a:srgbClr val="002060"/>
          </a:solidFill>
          <a:ln w="12700">
            <a:solidFill>
              <a:srgbClr val="002060"/>
            </a:solidFill>
            <a:prstDash val="solid"/>
          </a:ln>
          <a:effectLst>
            <a:outerShdw blurRad="76200" dist="25400" dir="8100000" algn="bl" rotWithShape="0">
              <a:srgbClr val="000000">
                <a:alpha val="22000"/>
              </a:srgbClr>
            </a:outerShdw>
          </a:effectLst>
        </p:spPr>
        <p:txBody>
          <a:bodyPr/>
          <a:lstStyle/>
          <a:p>
            <a:endParaRPr lang="fr-BE"/>
          </a:p>
        </p:txBody>
      </p:sp>
      <p:sp>
        <p:nvSpPr>
          <p:cNvPr id="16" name="Text 13"/>
          <p:cNvSpPr/>
          <p:nvPr/>
        </p:nvSpPr>
        <p:spPr>
          <a:xfrm>
            <a:off x="5916168" y="1536192"/>
            <a:ext cx="2633472" cy="502920"/>
          </a:xfrm>
          <a:prstGeom prst="rect">
            <a:avLst/>
          </a:prstGeom>
          <a:noFill/>
          <a:ln/>
        </p:spPr>
        <p:txBody>
          <a:bodyPr wrap="square" lIns="0" tIns="0" rIns="0" bIns="0" rtlCol="0" anchor="ctr"/>
          <a:lstStyle/>
          <a:p>
            <a:pPr marL="0" indent="0" algn="ctr">
              <a:buNone/>
            </a:pPr>
            <a:endParaRPr lang="en-US" sz="2600" dirty="0"/>
          </a:p>
        </p:txBody>
      </p:sp>
      <p:sp>
        <p:nvSpPr>
          <p:cNvPr id="17" name="Text 14"/>
          <p:cNvSpPr/>
          <p:nvPr/>
        </p:nvSpPr>
        <p:spPr>
          <a:xfrm>
            <a:off x="6007608" y="1725036"/>
            <a:ext cx="2450592" cy="320040"/>
          </a:xfrm>
          <a:prstGeom prst="rect">
            <a:avLst/>
          </a:prstGeom>
          <a:noFill/>
          <a:ln/>
        </p:spPr>
        <p:txBody>
          <a:bodyPr wrap="square" lIns="0" tIns="0" rIns="0" bIns="0" rtlCol="0" anchor="ctr"/>
          <a:lstStyle/>
          <a:p>
            <a:pPr marL="0" indent="0" algn="ctr">
              <a:buNone/>
            </a:pPr>
            <a:r>
              <a:rPr lang="en-US" sz="2000" b="1" dirty="0">
                <a:solidFill>
                  <a:schemeClr val="accent6"/>
                </a:solidFill>
                <a:latin typeface="Calibri" pitchFamily="34" charset="0"/>
                <a:ea typeface="Calibri" pitchFamily="34" charset="-122"/>
                <a:cs typeface="Calibri" pitchFamily="34" charset="-120"/>
              </a:rPr>
              <a:t>AERRL's commitment</a:t>
            </a:r>
            <a:endParaRPr lang="en-US" sz="2000" dirty="0">
              <a:solidFill>
                <a:schemeClr val="accent6"/>
              </a:solidFill>
            </a:endParaRPr>
          </a:p>
        </p:txBody>
      </p:sp>
      <p:sp>
        <p:nvSpPr>
          <p:cNvPr id="19" name="Text 16"/>
          <p:cNvSpPr/>
          <p:nvPr/>
        </p:nvSpPr>
        <p:spPr>
          <a:xfrm>
            <a:off x="5998464" y="2048654"/>
            <a:ext cx="2414016" cy="1719072"/>
          </a:xfrm>
          <a:prstGeom prst="rect">
            <a:avLst/>
          </a:prstGeom>
          <a:noFill/>
          <a:ln/>
        </p:spPr>
        <p:txBody>
          <a:bodyPr wrap="square" lIns="0" tIns="0" rIns="0" bIns="0" rtlCol="0" anchor="t"/>
          <a:lstStyle/>
          <a:p>
            <a:pPr marL="0" indent="0" algn="ctr">
              <a:lnSpc>
                <a:spcPct val="130000"/>
              </a:lnSpc>
              <a:buNone/>
            </a:pPr>
            <a:r>
              <a:rPr lang="en-US" sz="1400" b="1" dirty="0">
                <a:solidFill>
                  <a:srgbClr val="FFFFFF"/>
                </a:solidFill>
                <a:latin typeface="Calibri" pitchFamily="34" charset="0"/>
                <a:ea typeface="Calibri" pitchFamily="34" charset="-122"/>
                <a:cs typeface="Calibri" pitchFamily="34" charset="-120"/>
              </a:rPr>
              <a:t>AERRL remains committed to supporting pragmatic and workable solutions, promoting interoperability across borders, and ensuring a market-oriented, proportionate European framework for rail energy settlement.</a:t>
            </a:r>
            <a:endParaRPr lang="en-US" sz="1400" b="1" dirty="0"/>
          </a:p>
        </p:txBody>
      </p:sp>
      <p:sp>
        <p:nvSpPr>
          <p:cNvPr id="20" name="Shape 17"/>
          <p:cNvSpPr/>
          <p:nvPr/>
        </p:nvSpPr>
        <p:spPr>
          <a:xfrm>
            <a:off x="320040" y="4416552"/>
            <a:ext cx="8503920" cy="502920"/>
          </a:xfrm>
          <a:prstGeom prst="rect">
            <a:avLst/>
          </a:prstGeom>
          <a:solidFill>
            <a:srgbClr val="EBF1FF"/>
          </a:solidFill>
          <a:ln w="12700">
            <a:solidFill>
              <a:srgbClr val="D0D9E8"/>
            </a:solidFill>
            <a:prstDash val="solid"/>
          </a:ln>
        </p:spPr>
        <p:txBody>
          <a:bodyPr/>
          <a:lstStyle/>
          <a:p>
            <a:endParaRPr lang="fr-BE"/>
          </a:p>
        </p:txBody>
      </p:sp>
      <p:sp>
        <p:nvSpPr>
          <p:cNvPr id="21" name="Text 18"/>
          <p:cNvSpPr/>
          <p:nvPr/>
        </p:nvSpPr>
        <p:spPr>
          <a:xfrm>
            <a:off x="457200" y="4434840"/>
            <a:ext cx="8229600" cy="466344"/>
          </a:xfrm>
          <a:prstGeom prst="rect">
            <a:avLst/>
          </a:prstGeom>
          <a:noFill/>
          <a:ln/>
        </p:spPr>
        <p:txBody>
          <a:bodyPr wrap="square" lIns="0" tIns="0" rIns="0" bIns="0" rtlCol="0" anchor="ctr"/>
          <a:lstStyle/>
          <a:p>
            <a:pPr marL="0" indent="0" algn="ctr">
              <a:buNone/>
            </a:pPr>
            <a:r>
              <a:rPr lang="en-US" sz="1600" b="1" i="1" dirty="0">
                <a:solidFill>
                  <a:srgbClr val="002060"/>
                </a:solidFill>
                <a:latin typeface="Calibri" pitchFamily="34" charset="0"/>
                <a:ea typeface="Calibri" pitchFamily="34" charset="-122"/>
                <a:cs typeface="Calibri" pitchFamily="34" charset="-120"/>
              </a:rPr>
              <a:t>Without decisive action, interoperability will remain limited and the ambition of a Single European Railway Area will continue to be constrained.</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7386F82454BE4EBF3DA8711282C13C" ma:contentTypeVersion="19" ma:contentTypeDescription="Opprett et nytt dokument." ma:contentTypeScope="" ma:versionID="500586599a9a523a4b9dcf57d2045058">
  <xsd:schema xmlns:xsd="http://www.w3.org/2001/XMLSchema" xmlns:xs="http://www.w3.org/2001/XMLSchema" xmlns:p="http://schemas.microsoft.com/office/2006/metadata/properties" xmlns:ns2="40d80da1-1a4c-435e-88ff-5325f84e67ae" xmlns:ns3="56ec2d0c-8b42-44ed-9814-c13d9c6b4d3a" targetNamespace="http://schemas.microsoft.com/office/2006/metadata/properties" ma:root="true" ma:fieldsID="fdaa78b8fce146536224ce8a6b595c14" ns2:_="" ns3:_="">
    <xsd:import namespace="40d80da1-1a4c-435e-88ff-5325f84e67ae"/>
    <xsd:import namespace="56ec2d0c-8b42-44ed-9814-c13d9c6b4d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80da1-1a4c-435e-88ff-5325f84e67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b5ade4f4-33cc-4e03-ab01-0a2e5bb476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ec2d0c-8b42-44ed-9814-c13d9c6b4d3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8f2a091b-df48-48fb-9e86-898c12eeae8e}" ma:internalName="TaxCatchAll" ma:showField="CatchAllData" ma:web="56ec2d0c-8b42-44ed-9814-c13d9c6b4d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ec2d0c-8b42-44ed-9814-c13d9c6b4d3a" xsi:nil="true"/>
    <lcf76f155ced4ddcb4097134ff3c332f xmlns="40d80da1-1a4c-435e-88ff-5325f84e67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0B2642-547E-4FA5-B218-B1A71D35F047}"/>
</file>

<file path=customXml/itemProps2.xml><?xml version="1.0" encoding="utf-8"?>
<ds:datastoreItem xmlns:ds="http://schemas.openxmlformats.org/officeDocument/2006/customXml" ds:itemID="{543A5104-6F36-4C2C-A75A-1F5970C17BE1}"/>
</file>

<file path=customXml/itemProps3.xml><?xml version="1.0" encoding="utf-8"?>
<ds:datastoreItem xmlns:ds="http://schemas.openxmlformats.org/officeDocument/2006/customXml" ds:itemID="{453EB384-8572-4365-BE35-80558DD2C08D}"/>
</file>

<file path=docProps/app.xml><?xml version="1.0" encoding="utf-8"?>
<Properties xmlns="http://schemas.openxmlformats.org/officeDocument/2006/extended-properties" xmlns:vt="http://schemas.openxmlformats.org/officeDocument/2006/docPropsVTypes">
  <TotalTime>0</TotalTime>
  <Words>1350</Words>
  <Application>Microsoft Office PowerPoint</Application>
  <PresentationFormat>Affichage à l'écran (16:9)</PresentationFormat>
  <Paragraphs>142</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Opel Sans</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AS-03 Report on Rail Energy Metering: AERRL Perspectives and Next Steps</dc:title>
  <dc:subject>PptxGenJS Presentation</dc:subject>
  <dc:creator>AERRL</dc:creator>
  <cp:lastModifiedBy>Aurélie CSIZMAZIA</cp:lastModifiedBy>
  <cp:revision>6</cp:revision>
  <dcterms:created xsi:type="dcterms:W3CDTF">2026-04-17T08:17:23Z</dcterms:created>
  <dcterms:modified xsi:type="dcterms:W3CDTF">2026-05-28T06:53:50Z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06089b-ffb6-432b-9258-d053f84bc053_Enabled">
    <vt:lpwstr>true</vt:lpwstr>
  </property>
  <property fmtid="{D5CDD505-2E9C-101B-9397-08002B2CF9AE}" pid="3" name="MSIP_Label_7a06089b-ffb6-432b-9258-d053f84bc053_SetDate">
    <vt:lpwstr>2026-04-29T11:44:06Z</vt:lpwstr>
  </property>
  <property fmtid="{D5CDD505-2E9C-101B-9397-08002B2CF9AE}" pid="4" name="MSIP_Label_7a06089b-ffb6-432b-9258-d053f84bc053_Method">
    <vt:lpwstr>Privileged</vt:lpwstr>
  </property>
  <property fmtid="{D5CDD505-2E9C-101B-9397-08002B2CF9AE}" pid="5" name="MSIP_Label_7a06089b-ffb6-432b-9258-d053f84bc053_Name">
    <vt:lpwstr>Internal</vt:lpwstr>
  </property>
  <property fmtid="{D5CDD505-2E9C-101B-9397-08002B2CF9AE}" pid="6" name="MSIP_Label_7a06089b-ffb6-432b-9258-d053f84bc053_SiteId">
    <vt:lpwstr>566b5a42-12ce-48e9-84d9-3569a16668f4</vt:lpwstr>
  </property>
  <property fmtid="{D5CDD505-2E9C-101B-9397-08002B2CF9AE}" pid="7" name="MSIP_Label_7a06089b-ffb6-432b-9258-d053f84bc053_ActionId">
    <vt:lpwstr>651b1942-07ad-474f-a6bc-3812feaacb88</vt:lpwstr>
  </property>
  <property fmtid="{D5CDD505-2E9C-101B-9397-08002B2CF9AE}" pid="8" name="MSIP_Label_7a06089b-ffb6-432b-9258-d053f84bc053_ContentBits">
    <vt:lpwstr>0</vt:lpwstr>
  </property>
  <property fmtid="{D5CDD505-2E9C-101B-9397-08002B2CF9AE}" pid="9" name="MSIP_Label_7a06089b-ffb6-432b-9258-d053f84bc053_Tag">
    <vt:lpwstr>10, 0, 1, 1</vt:lpwstr>
  </property>
  <property fmtid="{D5CDD505-2E9C-101B-9397-08002B2CF9AE}" pid="10" name="ContentTypeId">
    <vt:lpwstr>0x010100BE7386F82454BE4EBF3DA8711282C13C</vt:lpwstr>
  </property>
</Properties>
</file>