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8" r:id="rId6"/>
    <p:sldMasterId id="2147483668" r:id="rId7"/>
    <p:sldMasterId id="2147483678" r:id="rId8"/>
    <p:sldMasterId id="2147483687" r:id="rId9"/>
  </p:sldMasterIdLst>
  <p:notesMasterIdLst>
    <p:notesMasterId r:id="rId24"/>
  </p:notesMasterIdLst>
  <p:handoutMasterIdLst>
    <p:handoutMasterId r:id="rId25"/>
  </p:handoutMasterIdLst>
  <p:sldIdLst>
    <p:sldId id="1122" r:id="rId10"/>
    <p:sldId id="1137" r:id="rId11"/>
    <p:sldId id="1144" r:id="rId12"/>
    <p:sldId id="1128" r:id="rId13"/>
    <p:sldId id="1149" r:id="rId14"/>
    <p:sldId id="1150" r:id="rId15"/>
    <p:sldId id="1152" r:id="rId16"/>
    <p:sldId id="1153" r:id="rId17"/>
    <p:sldId id="1155" r:id="rId18"/>
    <p:sldId id="2147196850" r:id="rId19"/>
    <p:sldId id="2147196851" r:id="rId20"/>
    <p:sldId id="2147196852" r:id="rId21"/>
    <p:sldId id="1131" r:id="rId22"/>
    <p:sldId id="1093" r:id="rId2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1D1E3C-CB5E-E932-23C4-288483E51EDF}" name="VALERI Eva" initials="" userId="S::eva.valeri@era.europa.eu::a5ea3b69-c75f-4d25-9a78-e3d9f03e96fd" providerId="AD"/>
  <p188:author id="{96403B90-19B9-EA61-9CAB-C7C5E5CC60F3}" name="POTENZA Giacomo" initials="" userId="S::giacomo.potenza@era.europa.eu::6a805bcc-bab1-4247-b41f-7e673bf0215d" providerId="AD"/>
  <p188:author id="{72D87DE3-5E83-DC6C-6F3B-95B513517B5F}" name="VAN BALEN Mitchell" initials="MV" userId="S::mitchell.vanbalen@era.europa.eu::2c6643ae-73ba-4188-b628-b44516147a8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38F"/>
    <a:srgbClr val="364B7D"/>
    <a:srgbClr val="D1D1D1"/>
    <a:srgbClr val="FDAC87"/>
    <a:srgbClr val="C730A0"/>
    <a:srgbClr val="C76C48"/>
    <a:srgbClr val="004494"/>
    <a:srgbClr val="FFED00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48B7AB-3DB8-468B-AF96-1B68E997C9F4}" v="28" dt="2026-05-27T16:34:07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8/10/relationships/authors" Target="authors.xml"/><Relationship Id="rId30" Type="http://schemas.microsoft.com/office/2015/10/relationships/revisionInfo" Target="revisionInfo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D7756-2951-42C2-B02E-D90428094462}" type="datetimeFigureOut">
              <a:rPr lang="id-ID" smtClean="0"/>
              <a:t>01/06/2026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184F7-3F6F-4590-AF71-E6C43F6C6E9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3319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82809-8603-4B8D-85C0-5D95F6FAC86A}" type="datetimeFigureOut">
              <a:rPr lang="id-ID" smtClean="0"/>
              <a:t>01/06/2026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8A28A-3C3B-4DCC-8038-AED859F2296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974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3225" y="4557236"/>
            <a:ext cx="5911850" cy="4803494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endParaRPr lang="en-GB" sz="10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23A27-AC26-4406-BCF6-64CB2C799C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35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636AE-7B8B-4755-BBAE-05B2A7C5C610}" type="datetime1">
              <a:rPr lang="id-ID" smtClean="0"/>
              <a:t>01/06/2026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9DCAB-2F4C-4855-A2DD-8F41E74CAF44}" type="slidenum">
              <a:rPr lang="id-ID" smtClean="0"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D3B50A03-711A-894D-BB4C-C085042B6BFD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27EF9A5-7B98-EA4B-BAEB-ACD12C16B143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4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636AE-7B8B-4755-BBAE-05B2A7C5C610}" type="datetime1">
              <a:rPr lang="id-ID" smtClean="0"/>
              <a:t>01/06/2026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9DCAB-2F4C-4855-A2DD-8F41E74CAF44}" type="slidenum">
              <a:rPr lang="id-ID" smtClean="0"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D3B50A03-711A-894D-BB4C-C085042B6BFD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27EF9A5-7B98-EA4B-BAEB-ACD12C16B143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1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D0D9337-26A8-094A-9D59-DC2E7F1AAB53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728E26AE-61D9-4744-BB97-740754056989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2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757765"/>
            <a:ext cx="10515600" cy="127321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01/06/2026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52261" y="0"/>
            <a:ext cx="553974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16C1DF48-359F-7546-B528-B6FD4C829300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38E2C6DE-55B9-3D49-AF5C-D641DC2D638C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7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757765"/>
            <a:ext cx="10515600" cy="127321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01/06/2026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52261" y="0"/>
            <a:ext cx="553974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3B8BBEA8-7C0E-7F48-B32E-F2BA93C87792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03A3D35-ADDD-F240-B370-119486337D14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9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01/06/2026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153400" y="0"/>
            <a:ext cx="4038601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04C83A6-5AC3-0D42-A9B6-074B40480457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8379BEA9-2DAE-AA42-81A5-E2B33D778199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4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01/06/2026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945120" y="0"/>
            <a:ext cx="4246881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2936E54-6B0B-2C49-A98E-72BCFFDE99DF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955FE8EE-AEDC-D448-8B18-6AEBB4FAD6AE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7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01/06/2026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12D2C6D-98DA-E34F-ACAE-E98486FC9129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87A6F23-E16C-AF47-85FB-6029690F7A59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7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01/06/2026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2" y="3501016"/>
            <a:ext cx="2520000" cy="2340000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519998" y="3501016"/>
            <a:ext cx="2520000" cy="2340000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672000" y="3501016"/>
            <a:ext cx="2520000" cy="2340000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039998" y="1899433"/>
            <a:ext cx="4632002" cy="2799500"/>
          </a:xfrm>
          <a:prstGeom prst="rect">
            <a:avLst/>
          </a:prstGeom>
          <a:noFill/>
        </p:spPr>
        <p:txBody>
          <a:bodyPr/>
          <a:lstStyle/>
          <a:p>
            <a:endParaRPr lang="id-ID"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B4BCEA0A-800A-8043-B6B4-F28E1EF1C36E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98BEF4F9-1277-CD4A-80BC-026EEB22A59F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3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01/06/2026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0061562" y="1672683"/>
            <a:ext cx="2130438" cy="15611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5611608" y="3376961"/>
            <a:ext cx="1505265" cy="1529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273030" y="3376961"/>
            <a:ext cx="2654682" cy="348103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611608" y="-11151"/>
            <a:ext cx="4293796" cy="324500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762EBF39-40C8-DC45-B9F8-2DC26C5E6F43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0CA2C18-378C-CF4D-A5AF-AAEFCA215965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9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20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636AE-7B8B-4755-BBAE-05B2A7C5C610}" type="datetime1">
              <a:rPr lang="id-ID" smtClean="0"/>
              <a:t>01/06/2026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9DCAB-2F4C-4855-A2DD-8F41E74CAF44}" type="slidenum">
              <a:rPr lang="id-ID" smtClean="0"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830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D0D9337-26A8-094A-9D59-DC2E7F1AAB53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728E26AE-61D9-4744-BB97-740754056989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3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7916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757765"/>
            <a:ext cx="10515600" cy="127321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01/06/2026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52261" y="0"/>
            <a:ext cx="553974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FA93914-4A7B-6E40-861D-8E50B17A0961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rgbClr val="36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BB4B44D-8B4C-9E43-B8F3-C3FDFAF5AC9C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chemeClr val="bg1"/>
                </a:solidFill>
              </a:rPr>
              <a:pPr/>
              <a:t>‹#›</a:t>
            </a:fld>
            <a:endParaRPr 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3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E67B134-C702-6B4E-B248-9F3CC00E9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31" y="1130060"/>
            <a:ext cx="11285907" cy="52793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6F412F1C-88BB-2CE6-04D1-5FAB1F7760C6}"/>
              </a:ext>
            </a:extLst>
          </p:cNvPr>
          <p:cNvSpPr/>
          <p:nvPr userDrawn="1"/>
        </p:nvSpPr>
        <p:spPr>
          <a:xfrm>
            <a:off x="11786239" y="0"/>
            <a:ext cx="325248" cy="741873"/>
          </a:xfrm>
          <a:prstGeom prst="rect">
            <a:avLst/>
          </a:prstGeom>
          <a:solidFill>
            <a:srgbClr val="36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id-ID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9CE40902-5D5F-1015-D747-424DA97681BD}"/>
              </a:ext>
            </a:extLst>
          </p:cNvPr>
          <p:cNvSpPr txBox="1">
            <a:spLocks/>
          </p:cNvSpPr>
          <p:nvPr userDrawn="1"/>
        </p:nvSpPr>
        <p:spPr>
          <a:xfrm>
            <a:off x="11705726" y="176091"/>
            <a:ext cx="486274" cy="449860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z="2000" smtClean="0">
                <a:solidFill>
                  <a:schemeClr val="bg1"/>
                </a:solidFill>
              </a:rPr>
              <a:pPr/>
              <a:t>‹#›</a:t>
            </a:fld>
            <a:endParaRPr lang="id-ID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01/06/2026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945120" y="0"/>
            <a:ext cx="4246881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0472C2EB-7065-884B-9975-384935F8F141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rgbClr val="36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4241B84-B4FE-C043-8E74-4DDA76FD4B30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chemeClr val="bg1"/>
                </a:solidFill>
              </a:rPr>
              <a:pPr/>
              <a:t>‹#›</a:t>
            </a:fld>
            <a:endParaRPr 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01/06/2026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C559505-F142-3E49-BFAE-C4B3CAB844FD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rgbClr val="36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D9C362-B877-9E47-B363-517D1D61543A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chemeClr val="bg1"/>
                </a:solidFill>
              </a:rPr>
              <a:pPr/>
              <a:t>‹#›</a:t>
            </a:fld>
            <a:endParaRPr 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01/06/2026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2" y="3501016"/>
            <a:ext cx="2520000" cy="2340000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519998" y="3501016"/>
            <a:ext cx="2520000" cy="2340000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672000" y="3501016"/>
            <a:ext cx="2520000" cy="2340000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039998" y="1899433"/>
            <a:ext cx="4632002" cy="2799500"/>
          </a:xfrm>
          <a:prstGeom prst="rect">
            <a:avLst/>
          </a:prstGeom>
          <a:noFill/>
        </p:spPr>
        <p:txBody>
          <a:bodyPr/>
          <a:lstStyle/>
          <a:p>
            <a:endParaRPr lang="id-ID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BCA99C90-5C4D-1647-8248-3EE558FDC1BE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rgbClr val="36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EDF07EB7-1DA9-F749-A10C-8C328173934F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chemeClr val="bg1"/>
                </a:solidFill>
              </a:rPr>
              <a:pPr/>
              <a:t>‹#›</a:t>
            </a:fld>
            <a:endParaRPr 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7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01/06/2026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0061562" y="1672683"/>
            <a:ext cx="2130438" cy="15611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5611608" y="3376961"/>
            <a:ext cx="1505265" cy="1529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273030" y="3376961"/>
            <a:ext cx="2654682" cy="348103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611608" y="-11151"/>
            <a:ext cx="4293796" cy="324500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18BF1518-E847-7341-A15D-45627DB3DADD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rgbClr val="36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75EEAB81-282F-004A-AB99-F5DF36859E66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chemeClr val="bg1"/>
                </a:solidFill>
              </a:rPr>
              <a:pPr/>
              <a:t>‹#›</a:t>
            </a:fld>
            <a:endParaRPr 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0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31" y="1130060"/>
            <a:ext cx="11285907" cy="52793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E75784-7E9E-92F2-80CA-03057C273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972" y="77639"/>
            <a:ext cx="9714781" cy="74187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C43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BEEE47CE-F64B-B4C7-E733-E4B3B3A91716}"/>
              </a:ext>
            </a:extLst>
          </p:cNvPr>
          <p:cNvSpPr/>
          <p:nvPr userDrawn="1"/>
        </p:nvSpPr>
        <p:spPr>
          <a:xfrm>
            <a:off x="11786239" y="0"/>
            <a:ext cx="325248" cy="741873"/>
          </a:xfrm>
          <a:prstGeom prst="rect">
            <a:avLst/>
          </a:prstGeom>
          <a:solidFill>
            <a:srgbClr val="36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437BC-7057-A450-959B-8E2F42636D30}"/>
              </a:ext>
            </a:extLst>
          </p:cNvPr>
          <p:cNvSpPr txBox="1">
            <a:spLocks/>
          </p:cNvSpPr>
          <p:nvPr userDrawn="1"/>
        </p:nvSpPr>
        <p:spPr>
          <a:xfrm>
            <a:off x="11705726" y="176091"/>
            <a:ext cx="486274" cy="449860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z="2000" smtClean="0">
                <a:solidFill>
                  <a:schemeClr val="bg1"/>
                </a:solidFill>
              </a:rPr>
              <a:pPr/>
              <a:t>‹#›</a:t>
            </a:fld>
            <a:endParaRPr lang="id-ID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636AE-7B8B-4755-BBAE-05B2A7C5C610}" type="datetime1">
              <a:rPr lang="id-ID" smtClean="0"/>
              <a:t>01/06/2026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9DCAB-2F4C-4855-A2DD-8F41E74CAF44}" type="slidenum">
              <a:rPr lang="id-ID" smtClean="0"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8023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14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757765"/>
            <a:ext cx="10515600" cy="127321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01/06/2026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52261" y="0"/>
            <a:ext cx="553974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16C1DF48-359F-7546-B528-B6FD4C829300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38E2C6DE-55B9-3D49-AF5C-D641DC2D638C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6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757765"/>
            <a:ext cx="10515600" cy="127321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01/06/2026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52261" y="0"/>
            <a:ext cx="553974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FA93914-4A7B-6E40-861D-8E50B17A0961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rgbClr val="36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BB4B44D-8B4C-9E43-B8F3-C3FDFAF5AC9C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chemeClr val="bg1"/>
                </a:solidFill>
              </a:rPr>
              <a:pPr/>
              <a:t>‹#›</a:t>
            </a:fld>
            <a:endParaRPr 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2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01/06/2026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153400" y="0"/>
            <a:ext cx="4038601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F4456C5-9F63-684D-B3A3-DDE39CEA4186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rgbClr val="36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36C7E82-3AD0-164E-8AE2-C933F1F6162C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chemeClr val="bg1"/>
                </a:solidFill>
              </a:rPr>
              <a:pPr/>
              <a:t>‹#›</a:t>
            </a:fld>
            <a:endParaRPr 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9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01/06/2026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945120" y="0"/>
            <a:ext cx="4246881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0472C2EB-7065-884B-9975-384935F8F141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rgbClr val="36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4241B84-B4FE-C043-8E74-4DDA76FD4B30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chemeClr val="bg1"/>
                </a:solidFill>
              </a:rPr>
              <a:pPr/>
              <a:t>‹#›</a:t>
            </a:fld>
            <a:endParaRPr 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3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01/06/2026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C559505-F142-3E49-BFAE-C4B3CAB844FD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rgbClr val="36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D9C362-B877-9E47-B363-517D1D61543A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chemeClr val="bg1"/>
                </a:solidFill>
              </a:rPr>
              <a:pPr/>
              <a:t>‹#›</a:t>
            </a:fld>
            <a:endParaRPr 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1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01/06/2026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2" y="3501016"/>
            <a:ext cx="2520000" cy="2340000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519998" y="3501016"/>
            <a:ext cx="2520000" cy="2340000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672000" y="3501016"/>
            <a:ext cx="2520000" cy="2340000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039998" y="1899433"/>
            <a:ext cx="4632002" cy="2799500"/>
          </a:xfrm>
          <a:prstGeom prst="rect">
            <a:avLst/>
          </a:prstGeom>
          <a:noFill/>
        </p:spPr>
        <p:txBody>
          <a:bodyPr/>
          <a:lstStyle/>
          <a:p>
            <a:endParaRPr lang="id-ID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BCA99C90-5C4D-1647-8248-3EE558FDC1BE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rgbClr val="36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EDF07EB7-1DA9-F749-A10C-8C328173934F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chemeClr val="bg1"/>
                </a:solidFill>
              </a:rPr>
              <a:pPr/>
              <a:t>‹#›</a:t>
            </a:fld>
            <a:endParaRPr 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0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01/06/2026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0061562" y="1672683"/>
            <a:ext cx="2130438" cy="15611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5611608" y="3376961"/>
            <a:ext cx="1505265" cy="1529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273030" y="3376961"/>
            <a:ext cx="2654682" cy="348103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611608" y="-11151"/>
            <a:ext cx="4293796" cy="324500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18BF1518-E847-7341-A15D-45627DB3DADD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rgbClr val="36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75EEAB81-282F-004A-AB99-F5DF36859E66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chemeClr val="bg1"/>
                </a:solidFill>
              </a:rPr>
              <a:pPr/>
              <a:t>‹#›</a:t>
            </a:fld>
            <a:endParaRPr 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2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836084" y="1157941"/>
            <a:ext cx="10658661" cy="485588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7913" y="6309320"/>
            <a:ext cx="1154087" cy="548680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0673769" y="6602856"/>
            <a:ext cx="1350019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Lucida Sans"/>
                <a:ea typeface="+mn-ea"/>
                <a:cs typeface="Lucida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2F9617-6250-4A4E-A789-B3C5DD958110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5384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757765"/>
            <a:ext cx="10515600" cy="127321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01/06/2026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52261" y="0"/>
            <a:ext cx="553974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3B8BBEA8-7C0E-7F48-B32E-F2BA93C87792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03A3D35-ADDD-F240-B370-119486337D14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1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01/06/2026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153400" y="0"/>
            <a:ext cx="4038601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04C83A6-5AC3-0D42-A9B6-074B40480457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8379BEA9-2DAE-AA42-81A5-E2B33D778199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4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01/06/2026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945120" y="0"/>
            <a:ext cx="4246881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2936E54-6B0B-2C49-A98E-72BCFFDE99DF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955FE8EE-AEDC-D448-8B18-6AEBB4FAD6AE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01/06/2026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12D2C6D-98DA-E34F-ACAE-E98486FC9129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87A6F23-E16C-AF47-85FB-6029690F7A59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6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01/06/2026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2" y="3501016"/>
            <a:ext cx="2520000" cy="2340000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519998" y="3501016"/>
            <a:ext cx="2520000" cy="2340000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672000" y="3501016"/>
            <a:ext cx="2520000" cy="2340000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039998" y="1899433"/>
            <a:ext cx="4632002" cy="27995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B4BCEA0A-800A-8043-B6B4-F28E1EF1C36E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98BEF4F9-1277-CD4A-80BC-026EEB22A59F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6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01/06/2026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0061562" y="1672683"/>
            <a:ext cx="2130438" cy="15611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5611608" y="3376961"/>
            <a:ext cx="1505265" cy="1529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273030" y="3376961"/>
            <a:ext cx="2654682" cy="348103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611608" y="-11151"/>
            <a:ext cx="4293796" cy="324500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762EBF39-40C8-DC45-B9F8-2DC26C5E6F43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0CA2C18-378C-CF4D-A5AF-AAEFCA215965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8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2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64B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4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74E196B-AC53-B446-A793-EFB48626EB9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975" y="152400"/>
            <a:ext cx="14859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7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14" userDrawn="1">
          <p15:clr>
            <a:srgbClr val="F26B43"/>
          </p15:clr>
        </p15:guide>
        <p15:guide id="2" orient="horz" pos="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64B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4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74E196B-AC53-B446-A793-EFB48626EB9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975" y="152400"/>
            <a:ext cx="14859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9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14">
          <p15:clr>
            <a:srgbClr val="F26B43"/>
          </p15:clr>
        </p15:guide>
        <p15:guide id="2" orient="horz" pos="9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4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86ECB1A-693F-2041-AC72-F644481AEFF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59" y="113533"/>
            <a:ext cx="1077768" cy="6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6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9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1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4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86ECB1A-693F-2041-AC72-F644481AEFF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975" y="150674"/>
            <a:ext cx="14859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3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a.europa.eu/domains/technical-specifications-interoperability-tsis/telematics-applications-tsi" TargetMode="Externa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Ffzjb2UuoOxFJd12AL6lyg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linkedin.com/company/european-railway-agency" TargetMode="External"/><Relationship Id="rId5" Type="http://schemas.openxmlformats.org/officeDocument/2006/relationships/image" Target="../media/image14.emf"/><Relationship Id="rId4" Type="http://schemas.openxmlformats.org/officeDocument/2006/relationships/hyperlink" Target="https://twitter.com/ERA_railways" TargetMode="External"/><Relationship Id="rId9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ress.eu/" TargetMode="External"/><Relationship Id="rId2" Type="http://schemas.openxmlformats.org/officeDocument/2006/relationships/hyperlink" Target="https://eress.eu/events/eress/eress-forum-2025/" TargetMode="Externa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s://www.era.europa.eu/content/era-study-rail-traction-energy-measurement-and-consumption-data-exchange-0" TargetMode="External"/><Relationship Id="rId4" Type="http://schemas.openxmlformats.org/officeDocument/2006/relationships/hyperlink" Target="https://www.era.europa.eu/content/era-hybrid-workshop-rail-traction-energy-studi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vivens.info/" TargetMode="Externa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9803E-295A-E818-9E93-C4FA759C1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icture containing outdoor, track, lined, surrounded&#10;&#10;Description automatically generated">
            <a:extLst>
              <a:ext uri="{FF2B5EF4-FFF2-40B4-BE49-F238E27FC236}">
                <a16:creationId xmlns:a16="http://schemas.microsoft.com/office/drawing/2014/main" id="{8CE04C90-E0D0-D1C0-CD62-45B4A881D1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7DF811-E909-8088-32BA-90C3A7440FDB}"/>
              </a:ext>
            </a:extLst>
          </p:cNvPr>
          <p:cNvSpPr/>
          <p:nvPr/>
        </p:nvSpPr>
        <p:spPr>
          <a:xfrm>
            <a:off x="478395" y="0"/>
            <a:ext cx="6678309" cy="6297854"/>
          </a:xfrm>
          <a:prstGeom prst="rect">
            <a:avLst/>
          </a:prstGeom>
          <a:solidFill>
            <a:srgbClr val="364B7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7356FF-96A0-DD1A-FF89-4550378E4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933" y="560146"/>
            <a:ext cx="6260755" cy="118508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3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ERA study on rail traction energy measurement and consumption data exchange</a:t>
            </a:r>
            <a:endParaRPr lang="id-ID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E183BE-697B-657A-C527-17CDF398CA5A}"/>
              </a:ext>
            </a:extLst>
          </p:cNvPr>
          <p:cNvCxnSpPr>
            <a:cxnSpLocks/>
          </p:cNvCxnSpPr>
          <p:nvPr/>
        </p:nvCxnSpPr>
        <p:spPr>
          <a:xfrm>
            <a:off x="761294" y="3261008"/>
            <a:ext cx="605403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B494918-F330-DFD7-D13E-52EF3D474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DCAB-2F4C-4855-A2DD-8F41E74CAF44}" type="slidenum">
              <a:rPr lang="id-ID" smtClean="0"/>
              <a:t>1</a:t>
            </a:fld>
            <a:endParaRPr lang="id-ID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8EA73692-FB19-F6DD-A9CE-E25B22E65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95" y="3671603"/>
            <a:ext cx="2629520" cy="16319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0931E3-7800-8A32-B74E-C1FEA6D78B34}"/>
              </a:ext>
            </a:extLst>
          </p:cNvPr>
          <p:cNvSpPr txBox="1"/>
          <p:nvPr/>
        </p:nvSpPr>
        <p:spPr>
          <a:xfrm>
            <a:off x="657932" y="2449485"/>
            <a:ext cx="6440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Eress</a:t>
            </a:r>
            <a:r>
              <a:rPr lang="en-US" sz="2400" dirty="0">
                <a:solidFill>
                  <a:schemeClr val="bg1"/>
                </a:solidFill>
              </a:rPr>
              <a:t> Forum, 3 June 2026, Frankfurt</a:t>
            </a:r>
          </a:p>
          <a:p>
            <a:r>
              <a:rPr lang="en-US" sz="2400" dirty="0">
                <a:solidFill>
                  <a:schemeClr val="bg1"/>
                </a:solidFill>
              </a:rPr>
              <a:t>Giacomo Potenza, Veronika </a:t>
            </a:r>
            <a:r>
              <a:rPr lang="en-US" sz="2400" dirty="0" err="1">
                <a:solidFill>
                  <a:schemeClr val="bg1"/>
                </a:solidFill>
              </a:rPr>
              <a:t>Nöllke</a:t>
            </a:r>
            <a:r>
              <a:rPr lang="en-US" sz="2400" dirty="0">
                <a:solidFill>
                  <a:schemeClr val="bg1"/>
                </a:solidFill>
              </a:rPr>
              <a:t> Sárik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856136-E0CB-D993-12BB-60ABDA55CD76}"/>
              </a:ext>
            </a:extLst>
          </p:cNvPr>
          <p:cNvSpPr txBox="1"/>
          <p:nvPr/>
        </p:nvSpPr>
        <p:spPr>
          <a:xfrm>
            <a:off x="11713605" y="2772947"/>
            <a:ext cx="338554" cy="35249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Photo: Adobe </a:t>
            </a:r>
            <a:r>
              <a:rPr lang="en-US" sz="1000" err="1">
                <a:solidFill>
                  <a:schemeClr val="bg1"/>
                </a:solidFill>
              </a:rPr>
              <a:t>Srock</a:t>
            </a:r>
            <a:r>
              <a:rPr lang="en-US" sz="1000">
                <a:solidFill>
                  <a:schemeClr val="bg1"/>
                </a:solidFill>
              </a:rPr>
              <a:t> / by </a:t>
            </a:r>
            <a:r>
              <a:rPr lang="en-GB" sz="1000">
                <a:solidFill>
                  <a:schemeClr val="bg1"/>
                </a:solidFill>
              </a:rPr>
              <a:t> </a:t>
            </a:r>
            <a:r>
              <a:rPr lang="en-GB" sz="1000" err="1">
                <a:solidFill>
                  <a:schemeClr val="bg1"/>
                </a:solidFill>
              </a:rPr>
              <a:t>T</a:t>
            </a:r>
            <a:r>
              <a:rPr lang="en-GB" sz="1000" b="0" i="0" u="none" strike="noStrike" err="1">
                <a:solidFill>
                  <a:schemeClr val="bg1"/>
                </a:solidFill>
                <a:effectLst/>
                <a:latin typeface="adobe-clean"/>
              </a:rPr>
              <a:t>arasylo</a:t>
            </a:r>
            <a:endParaRPr lang="en-GB" sz="100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1034E1-2D0F-042F-C762-4FC41E4F2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310" y="3365908"/>
            <a:ext cx="2815926" cy="193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97784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7362A-BDB4-85A9-9380-900EFE151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1F129E-69BE-7665-9853-9DA37642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noProof="0" dirty="0"/>
              <a:t>Study Recommendations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B68DA77-EA50-AE15-57CF-6C2CF920D0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714314"/>
              </p:ext>
            </p:extLst>
          </p:nvPr>
        </p:nvGraphicFramePr>
        <p:xfrm>
          <a:off x="500062" y="1130300"/>
          <a:ext cx="11277408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136">
                  <a:extLst>
                    <a:ext uri="{9D8B030D-6E8A-4147-A177-3AD203B41FA5}">
                      <a16:colId xmlns:a16="http://schemas.microsoft.com/office/drawing/2014/main" val="4026589728"/>
                    </a:ext>
                  </a:extLst>
                </a:gridCol>
                <a:gridCol w="3759136">
                  <a:extLst>
                    <a:ext uri="{9D8B030D-6E8A-4147-A177-3AD203B41FA5}">
                      <a16:colId xmlns:a16="http://schemas.microsoft.com/office/drawing/2014/main" val="2903266950"/>
                    </a:ext>
                  </a:extLst>
                </a:gridCol>
                <a:gridCol w="3759136">
                  <a:extLst>
                    <a:ext uri="{9D8B030D-6E8A-4147-A177-3AD203B41FA5}">
                      <a16:colId xmlns:a16="http://schemas.microsoft.com/office/drawing/2014/main" val="1748417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Recommendations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Perceived position of rail sector stakeholders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Follow-up 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332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1. Consider enforcing ENE TSI’s existing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Full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On-going enforcement follow-up following EC procedures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068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2. Make use of mandatory</a:t>
                      </a:r>
                    </a:p>
                    <a:p>
                      <a:r>
                        <a:rPr lang="en-GB" noProof="0" dirty="0"/>
                        <a:t>train composition messages data</a:t>
                      </a:r>
                    </a:p>
                    <a:p>
                      <a:r>
                        <a:rPr lang="en-GB" noProof="0" dirty="0"/>
                        <a:t>flow from RUs to IMs applicable in rail</a:t>
                      </a:r>
                    </a:p>
                    <a:p>
                      <a:r>
                        <a:rPr lang="en-GB" noProof="0" dirty="0"/>
                        <a:t>telematics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Full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Commission Regulation (EU) No 2026/253 (</a:t>
                      </a:r>
                      <a:r>
                        <a:rPr lang="en-GB" noProof="0" dirty="0">
                          <a:hlinkClick r:id="rId2"/>
                        </a:rPr>
                        <a:t>Telematics TSI</a:t>
                      </a:r>
                      <a:r>
                        <a:rPr lang="en-GB" noProof="0" dirty="0"/>
                        <a:t>) adopted February 2026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Rail sector to implement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Regulatory bodies to oversee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577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3. Improve dissemination and</a:t>
                      </a:r>
                    </a:p>
                    <a:p>
                      <a:r>
                        <a:rPr lang="en-GB" noProof="0" dirty="0"/>
                        <a:t>knowledge sharing on traction energy</a:t>
                      </a:r>
                    </a:p>
                    <a:p>
                      <a:r>
                        <a:rPr lang="en-GB" noProof="0" dirty="0"/>
                        <a:t>metering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Full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 err="1"/>
                        <a:t>Eress</a:t>
                      </a:r>
                      <a:r>
                        <a:rPr lang="en-GB" noProof="0" dirty="0"/>
                        <a:t> Forum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ERA study workshop and communication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Availability for other dissemination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306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4. Analyse the opportunity to amend</a:t>
                      </a:r>
                    </a:p>
                    <a:p>
                      <a:r>
                        <a:rPr lang="en-GB" noProof="0" dirty="0"/>
                        <a:t>Table B.1 in Appendix B to ENE TSI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Mixed views on </a:t>
                      </a:r>
                      <a:r>
                        <a:rPr lang="en-GB" noProof="0" dirty="0" err="1"/>
                        <a:t>NoBo’s</a:t>
                      </a:r>
                      <a:r>
                        <a:rPr lang="en-GB" noProof="0" dirty="0"/>
                        <a:t> involvement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Change request for processing amendments of ENE TSI in ERA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254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74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EDB4B-A6D6-115B-B824-650737092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D9632E-1ABC-1C93-DD2C-0E0651B4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noProof="0" dirty="0"/>
              <a:t>Study Recommendations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AE65E41-17FA-0D8C-0E37-0DFC7A8B7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233600"/>
              </p:ext>
            </p:extLst>
          </p:nvPr>
        </p:nvGraphicFramePr>
        <p:xfrm>
          <a:off x="500062" y="1130300"/>
          <a:ext cx="11277408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136">
                  <a:extLst>
                    <a:ext uri="{9D8B030D-6E8A-4147-A177-3AD203B41FA5}">
                      <a16:colId xmlns:a16="http://schemas.microsoft.com/office/drawing/2014/main" val="4026589728"/>
                    </a:ext>
                  </a:extLst>
                </a:gridCol>
                <a:gridCol w="3759136">
                  <a:extLst>
                    <a:ext uri="{9D8B030D-6E8A-4147-A177-3AD203B41FA5}">
                      <a16:colId xmlns:a16="http://schemas.microsoft.com/office/drawing/2014/main" val="2903266950"/>
                    </a:ext>
                  </a:extLst>
                </a:gridCol>
                <a:gridCol w="3759136">
                  <a:extLst>
                    <a:ext uri="{9D8B030D-6E8A-4147-A177-3AD203B41FA5}">
                      <a16:colId xmlns:a16="http://schemas.microsoft.com/office/drawing/2014/main" val="1748417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Recommendations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Perceived position of rail sector stakeholders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Follow-up 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332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5. Analyse the opportunity to extend</a:t>
                      </a:r>
                    </a:p>
                    <a:p>
                      <a:r>
                        <a:rPr lang="en-GB" noProof="0" dirty="0"/>
                        <a:t>the scope of application of ENE TSI</a:t>
                      </a:r>
                    </a:p>
                    <a:p>
                      <a:r>
                        <a:rPr lang="en-GB" noProof="0" dirty="0"/>
                        <a:t>into the data exchange function and</a:t>
                      </a:r>
                    </a:p>
                    <a:p>
                      <a:r>
                        <a:rPr lang="en-GB" noProof="0" dirty="0"/>
                        <a:t>settlement processes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Full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Change request for processing amendments of ENE TSI in ERA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068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6. Explore the costs and benefits of one DCS and settlement system at the EU level.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Mixed 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Analysis of options for ENE TSI revision following ERA processes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Consideration of R&amp;D need for a reference DCS for testing purposes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577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7. Analyse the opportunity to amend</a:t>
                      </a:r>
                    </a:p>
                    <a:p>
                      <a:r>
                        <a:rPr lang="en-GB" noProof="0" dirty="0"/>
                        <a:t>TSI LOC &amp; PAS by making EMS an</a:t>
                      </a:r>
                    </a:p>
                    <a:p>
                      <a:r>
                        <a:rPr lang="en-GB" noProof="0" dirty="0"/>
                        <a:t>interoperability constituent.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Mixed 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Analysis of options within TSI revision following ERA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306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8. Analyse and potentially clarify the</a:t>
                      </a:r>
                    </a:p>
                    <a:p>
                      <a:r>
                        <a:rPr lang="en-GB" noProof="0" dirty="0"/>
                        <a:t>applicability of Directive (EU) 2014/32/EU on measurement instruments (MID) to EMS.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Full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Internal analysis following EC procedures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254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002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B5DE3-E0EA-BBD4-62B2-BD37DD052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68A8BF-6C9B-A7D6-1A6D-3DCD36F8F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noProof="0" dirty="0"/>
              <a:t>Study Recommendations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4E9258A-7071-A93B-1225-3AB3C5388E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323486"/>
              </p:ext>
            </p:extLst>
          </p:nvPr>
        </p:nvGraphicFramePr>
        <p:xfrm>
          <a:off x="500062" y="1130300"/>
          <a:ext cx="1127740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136">
                  <a:extLst>
                    <a:ext uri="{9D8B030D-6E8A-4147-A177-3AD203B41FA5}">
                      <a16:colId xmlns:a16="http://schemas.microsoft.com/office/drawing/2014/main" val="4026589728"/>
                    </a:ext>
                  </a:extLst>
                </a:gridCol>
                <a:gridCol w="3759136">
                  <a:extLst>
                    <a:ext uri="{9D8B030D-6E8A-4147-A177-3AD203B41FA5}">
                      <a16:colId xmlns:a16="http://schemas.microsoft.com/office/drawing/2014/main" val="2903266950"/>
                    </a:ext>
                  </a:extLst>
                </a:gridCol>
                <a:gridCol w="3759136">
                  <a:extLst>
                    <a:ext uri="{9D8B030D-6E8A-4147-A177-3AD203B41FA5}">
                      <a16:colId xmlns:a16="http://schemas.microsoft.com/office/drawing/2014/main" val="1748417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Recommendations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Perceived position of rail sector stakeholders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Follow-up 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332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9. Consider the potential need to</a:t>
                      </a:r>
                    </a:p>
                    <a:p>
                      <a:r>
                        <a:rPr lang="en-GB" noProof="0" dirty="0"/>
                        <a:t>analyse the legal status of IMs and</a:t>
                      </a:r>
                    </a:p>
                    <a:p>
                      <a:r>
                        <a:rPr lang="en-GB" noProof="0" dirty="0"/>
                        <a:t>energy supply with regard to traction</a:t>
                      </a:r>
                    </a:p>
                    <a:p>
                      <a:r>
                        <a:rPr lang="en-GB" noProof="0" dirty="0"/>
                        <a:t>current infrastructure and services in</a:t>
                      </a:r>
                    </a:p>
                    <a:p>
                      <a:r>
                        <a:rPr lang="en-GB" noProof="0" dirty="0"/>
                        <a:t>Member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Full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Internal analysis following EC procedures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068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10. Analyse the status of EMS and DCS in respect of EU cybersecurity legislation.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Full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On-going analysis within TSI revision following ERA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577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11. </a:t>
                      </a:r>
                      <a:r>
                        <a:rPr lang="en-GB" dirty="0"/>
                        <a:t>Consider R&amp;D on EMS telecommunications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Mixed 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Dedicated provisions considered within FRMCS specifications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306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784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895BF-2238-FD28-BDEC-BF6E28DA4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icture containing outdoor, track, lined, surrounded&#10;&#10;Description automatically generated">
            <a:extLst>
              <a:ext uri="{FF2B5EF4-FFF2-40B4-BE49-F238E27FC236}">
                <a16:creationId xmlns:a16="http://schemas.microsoft.com/office/drawing/2014/main" id="{85B58399-D8BE-409A-BC33-AA36B37307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4E2C5D-7FC3-CD0E-32DE-C2FA0930AAD6}"/>
              </a:ext>
            </a:extLst>
          </p:cNvPr>
          <p:cNvSpPr/>
          <p:nvPr/>
        </p:nvSpPr>
        <p:spPr>
          <a:xfrm>
            <a:off x="478395" y="0"/>
            <a:ext cx="6678309" cy="6297854"/>
          </a:xfrm>
          <a:prstGeom prst="rect">
            <a:avLst/>
          </a:prstGeom>
          <a:solidFill>
            <a:srgbClr val="364B7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C7A359-25FF-2B7F-1919-5E8B6BCC0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933" y="560146"/>
            <a:ext cx="6260755" cy="118508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3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Closing remarks</a:t>
            </a:r>
            <a:endParaRPr lang="id-ID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D14CF8-0973-3D97-CAAA-9878C776D8A1}"/>
              </a:ext>
            </a:extLst>
          </p:cNvPr>
          <p:cNvCxnSpPr>
            <a:cxnSpLocks/>
          </p:cNvCxnSpPr>
          <p:nvPr/>
        </p:nvCxnSpPr>
        <p:spPr>
          <a:xfrm>
            <a:off x="761294" y="3261008"/>
            <a:ext cx="605403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E94CB3A-F67E-9B27-4229-59CD3316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DCAB-2F4C-4855-A2DD-8F41E74CAF44}" type="slidenum">
              <a:rPr lang="id-ID" smtClean="0"/>
              <a:t>13</a:t>
            </a:fld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6DE33-A834-6437-BDC3-7E8EF83F6F7F}"/>
              </a:ext>
            </a:extLst>
          </p:cNvPr>
          <p:cNvSpPr txBox="1"/>
          <p:nvPr/>
        </p:nvSpPr>
        <p:spPr>
          <a:xfrm>
            <a:off x="657932" y="2449485"/>
            <a:ext cx="6440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Veronika </a:t>
            </a:r>
            <a:r>
              <a:rPr lang="en-US" sz="2400" dirty="0" err="1">
                <a:solidFill>
                  <a:schemeClr val="bg1"/>
                </a:solidFill>
              </a:rPr>
              <a:t>Nöllke</a:t>
            </a:r>
            <a:r>
              <a:rPr lang="en-US" sz="2400" dirty="0">
                <a:solidFill>
                  <a:schemeClr val="bg1"/>
                </a:solidFill>
              </a:rPr>
              <a:t> Sárik | Policy Officer, European Commission (DG MOVE Unit C4)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2E9CAA-3D69-EDCD-0089-E7293C9E81AC}"/>
              </a:ext>
            </a:extLst>
          </p:cNvPr>
          <p:cNvSpPr txBox="1"/>
          <p:nvPr/>
        </p:nvSpPr>
        <p:spPr>
          <a:xfrm>
            <a:off x="11713605" y="2772947"/>
            <a:ext cx="338554" cy="35249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Photo: Adobe </a:t>
            </a:r>
            <a:r>
              <a:rPr lang="en-US" sz="1000" err="1">
                <a:solidFill>
                  <a:schemeClr val="bg1"/>
                </a:solidFill>
              </a:rPr>
              <a:t>Srock</a:t>
            </a:r>
            <a:r>
              <a:rPr lang="en-US" sz="1000">
                <a:solidFill>
                  <a:schemeClr val="bg1"/>
                </a:solidFill>
              </a:rPr>
              <a:t> / by </a:t>
            </a:r>
            <a:r>
              <a:rPr lang="en-GB" sz="1000">
                <a:solidFill>
                  <a:schemeClr val="bg1"/>
                </a:solidFill>
              </a:rPr>
              <a:t> </a:t>
            </a:r>
            <a:r>
              <a:rPr lang="en-GB" sz="1000" err="1">
                <a:solidFill>
                  <a:schemeClr val="bg1"/>
                </a:solidFill>
              </a:rPr>
              <a:t>T</a:t>
            </a:r>
            <a:r>
              <a:rPr lang="en-GB" sz="1000" b="0" i="0" u="none" strike="noStrike" err="1">
                <a:solidFill>
                  <a:schemeClr val="bg1"/>
                </a:solidFill>
                <a:effectLst/>
                <a:latin typeface="adobe-clean"/>
              </a:rPr>
              <a:t>arasylo</a:t>
            </a:r>
            <a:endParaRPr lang="en-GB" sz="100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D013D3-FF2C-F3AB-09FA-172108480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94" y="3429000"/>
            <a:ext cx="3225064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66165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A picture containing track, train, grass, outdoor&#10;&#10;Description automatically generated">
            <a:extLst>
              <a:ext uri="{FF2B5EF4-FFF2-40B4-BE49-F238E27FC236}">
                <a16:creationId xmlns:a16="http://schemas.microsoft.com/office/drawing/2014/main" id="{BAB21F28-5B15-46B6-9148-E61CEFF92B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A6B2F688-CA06-E64C-9CB5-AAC1CB5F9EFB}"/>
              </a:ext>
            </a:extLst>
          </p:cNvPr>
          <p:cNvSpPr/>
          <p:nvPr/>
        </p:nvSpPr>
        <p:spPr>
          <a:xfrm>
            <a:off x="12471" y="5858192"/>
            <a:ext cx="6126480" cy="991815"/>
          </a:xfrm>
          <a:prstGeom prst="rect">
            <a:avLst/>
          </a:prstGeom>
          <a:solidFill>
            <a:srgbClr val="364B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85" y="1338470"/>
            <a:ext cx="6126480" cy="4737436"/>
          </a:xfrm>
          <a:prstGeom prst="rect">
            <a:avLst/>
          </a:prstGeom>
          <a:solidFill>
            <a:srgbClr val="364B7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3360" y="1197928"/>
            <a:ext cx="9144000" cy="2387600"/>
          </a:xfrm>
        </p:spPr>
        <p:txBody>
          <a:bodyPr anchor="ctr">
            <a:noAutofit/>
          </a:bodyPr>
          <a:lstStyle/>
          <a:p>
            <a:pPr algn="l"/>
            <a:r>
              <a:rPr lang="id-ID" sz="880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5374" y="3878728"/>
            <a:ext cx="5321462" cy="1880528"/>
          </a:xfrm>
        </p:spPr>
        <p:txBody>
          <a:bodyPr>
            <a:noAutofit/>
          </a:bodyPr>
          <a:lstStyle/>
          <a:p>
            <a:pPr algn="l"/>
            <a:r>
              <a:rPr lang="en-US" sz="2800">
                <a:solidFill>
                  <a:schemeClr val="bg1"/>
                </a:solidFill>
              </a:rPr>
              <a:t>Moving Europe towards a sustainable and safe railway system without frontiers.</a:t>
            </a:r>
          </a:p>
          <a:p>
            <a:pPr algn="l">
              <a:lnSpc>
                <a:spcPct val="120000"/>
              </a:lnSpc>
            </a:pPr>
            <a:endParaRPr lang="id-ID" sz="140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9DCAB-2F4C-4855-A2DD-8F41E74CAF44}" type="slidenum">
              <a:rPr kumimoji="0" lang="id-ID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5374" y="3585528"/>
            <a:ext cx="507054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hlinkClick r:id="rId4"/>
            <a:extLst>
              <a:ext uri="{FF2B5EF4-FFF2-40B4-BE49-F238E27FC236}">
                <a16:creationId xmlns:a16="http://schemas.microsoft.com/office/drawing/2014/main" id="{CBA59573-2D0E-8A47-BC3D-195F43AF6E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959" y="6191024"/>
            <a:ext cx="301457" cy="247096"/>
          </a:xfrm>
          <a:prstGeom prst="rect">
            <a:avLst/>
          </a:prstGeom>
        </p:spPr>
      </p:pic>
      <p:pic>
        <p:nvPicPr>
          <p:cNvPr id="10" name="Immagine 9">
            <a:hlinkClick r:id="rId6"/>
            <a:extLst>
              <a:ext uri="{FF2B5EF4-FFF2-40B4-BE49-F238E27FC236}">
                <a16:creationId xmlns:a16="http://schemas.microsoft.com/office/drawing/2014/main" id="{01788A02-A2F3-6D49-8C17-D7C928B38EC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711" y="6151391"/>
            <a:ext cx="281689" cy="281689"/>
          </a:xfrm>
          <a:prstGeom prst="rect">
            <a:avLst/>
          </a:prstGeom>
        </p:spPr>
      </p:pic>
      <p:pic>
        <p:nvPicPr>
          <p:cNvPr id="11" name="Immagine 10">
            <a:hlinkClick r:id="rId8"/>
            <a:extLst>
              <a:ext uri="{FF2B5EF4-FFF2-40B4-BE49-F238E27FC236}">
                <a16:creationId xmlns:a16="http://schemas.microsoft.com/office/drawing/2014/main" id="{CAF26962-E59B-DE48-97D6-340D8FDC7BF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127" y="6191835"/>
            <a:ext cx="355818" cy="247096"/>
          </a:xfrm>
          <a:prstGeom prst="rect">
            <a:avLst/>
          </a:prstGeom>
        </p:spPr>
      </p:pic>
      <p:sp>
        <p:nvSpPr>
          <p:cNvPr id="13" name="Subtitle 1">
            <a:extLst>
              <a:ext uri="{FF2B5EF4-FFF2-40B4-BE49-F238E27FC236}">
                <a16:creationId xmlns:a16="http://schemas.microsoft.com/office/drawing/2014/main" id="{7BEA18BC-A7DE-4B31-9CD9-DAE150E3D988}"/>
              </a:ext>
            </a:extLst>
          </p:cNvPr>
          <p:cNvSpPr txBox="1">
            <a:spLocks/>
          </p:cNvSpPr>
          <p:nvPr/>
        </p:nvSpPr>
        <p:spPr>
          <a:xfrm>
            <a:off x="402509" y="6086389"/>
            <a:ext cx="5321462" cy="1880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 us: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d-ID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30733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488F79-9A55-B85A-4BD3-39538F04C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Study objective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C61519-01E5-0DC8-DCF9-59CD6ACA5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027484"/>
            <a:ext cx="11201400" cy="5272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The European Commission request:</a:t>
            </a:r>
          </a:p>
          <a:p>
            <a:r>
              <a:rPr lang="en-GB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Evaluate the state-of-play of on-ground Data Collecting Systems (DCS), as defined in TSI ENE Article 9, point 4 of Commission Implementing Regulation (EU) 2018/868</a:t>
            </a:r>
          </a:p>
          <a:p>
            <a:r>
              <a:rPr lang="en-GB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Assess issues affecting energy metering in railways:</a:t>
            </a:r>
          </a:p>
          <a:p>
            <a:pPr lvl="1"/>
            <a:r>
              <a:rPr lang="en-GB" sz="20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Problems for implementers of DCS on-ground, Energy Metering System (EMS) on-board</a:t>
            </a:r>
          </a:p>
          <a:p>
            <a:pPr lvl="1"/>
            <a:r>
              <a:rPr lang="en-GB" sz="20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National rules or IM requirements impacting interoperability and free choice of energy supplier</a:t>
            </a:r>
          </a:p>
          <a:p>
            <a:pPr lvl="1"/>
            <a:r>
              <a:rPr lang="en-GB" sz="20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Problems for metering data exchange and settlement</a:t>
            </a:r>
          </a:p>
          <a:p>
            <a:pPr lvl="1"/>
            <a:r>
              <a:rPr lang="en-GB" sz="20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Technical and authorisations hurdles</a:t>
            </a:r>
          </a:p>
          <a:p>
            <a:r>
              <a:rPr lang="en-GB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Provide a list of recommendations on identified challenges</a:t>
            </a:r>
          </a:p>
        </p:txBody>
      </p:sp>
    </p:spTree>
    <p:extLst>
      <p:ext uri="{BB962C8B-B14F-4D97-AF65-F5344CB8AC3E}">
        <p14:creationId xmlns:p14="http://schemas.microsoft.com/office/powerpoint/2010/main" val="390616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5ECF5-43DA-8A5C-CE6A-649BCB44C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C3E9A1-E4D4-B4E4-D6D1-F465C5EB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Study AS-03 methodology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EB90EB-92F8-C3E3-5407-19BC893C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027484"/>
            <a:ext cx="11201400" cy="52727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The project ran from January to December 2025 :</a:t>
            </a:r>
          </a:p>
          <a:p>
            <a:r>
              <a:rPr lang="en-GB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Desk research</a:t>
            </a:r>
          </a:p>
          <a:p>
            <a:r>
              <a:rPr lang="en-GB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A large web survey of RUs, IMs, NSAs, MS, train manufacturers, EMS/DCS suppliers, vehicle lessors, </a:t>
            </a:r>
            <a:r>
              <a:rPr lang="en-GB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NoBo</a:t>
            </a:r>
            <a:r>
              <a:rPr lang="en-GB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GB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DeBo</a:t>
            </a:r>
            <a:r>
              <a:rPr lang="en-GB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. 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&gt;80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detailed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replies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summary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of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results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at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the </a:t>
            </a:r>
            <a:r>
              <a:rPr lang="en-US" sz="2400" dirty="0" err="1">
                <a:solidFill>
                  <a:schemeClr val="tx1"/>
                </a:solidFill>
                <a:hlinkClick r:id="rId2"/>
              </a:rPr>
              <a:t>Eress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 Forum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38 bilateral interviews with excellent EU </a:t>
            </a:r>
            <a:r>
              <a:rPr lang="en-US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covergae</a:t>
            </a:r>
            <a:r>
              <a:rPr lang="en-US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, attendance to UIC and ERJU System Pillar Task 1 workshops</a:t>
            </a:r>
          </a:p>
          <a:p>
            <a:r>
              <a:rPr lang="en-US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Collaboration as advisor with </a:t>
            </a:r>
            <a:r>
              <a:rPr lang="en-US" sz="2400" dirty="0" err="1">
                <a:solidFill>
                  <a:schemeClr val="tx1"/>
                </a:solidFill>
                <a:hlinkClick r:id="rId3"/>
              </a:rPr>
              <a:t>Eress</a:t>
            </a:r>
            <a:r>
              <a:rPr lang="en-US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, UIC, SP Task 1 and CEN/</a:t>
            </a:r>
            <a:r>
              <a:rPr lang="en-US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Cenelec</a:t>
            </a:r>
            <a:r>
              <a:rPr lang="en-US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given parallel workstreams</a:t>
            </a:r>
          </a:p>
          <a:p>
            <a:r>
              <a:rPr lang="en-US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Assessment of 180+ comments to the draft final report</a:t>
            </a:r>
          </a:p>
          <a:p>
            <a:r>
              <a:rPr lang="en-US" sz="2400" dirty="0">
                <a:solidFill>
                  <a:srgbClr val="004494"/>
                </a:solidFill>
                <a:ea typeface="Calibri"/>
                <a:cs typeface="Calibri"/>
                <a:hlinkClick r:id="rId4"/>
              </a:rPr>
              <a:t>Workshop</a:t>
            </a:r>
            <a:r>
              <a:rPr lang="en-US" sz="2400" dirty="0">
                <a:solidFill>
                  <a:srgbClr val="004494"/>
                </a:solidFill>
                <a:ea typeface="Calibri"/>
                <a:cs typeface="Calibri"/>
              </a:rPr>
              <a:t> on the draft final report on 10 December 2025</a:t>
            </a:r>
          </a:p>
          <a:p>
            <a:r>
              <a:rPr lang="en-US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ERA independent analysis and drafting of recommendations</a:t>
            </a:r>
          </a:p>
          <a:p>
            <a:r>
              <a:rPr lang="en-US" sz="2400" dirty="0">
                <a:solidFill>
                  <a:srgbClr val="004494"/>
                </a:solidFill>
                <a:latin typeface="Calibri"/>
                <a:ea typeface="Calibri"/>
                <a:cs typeface="Calibri"/>
                <a:hlinkClick r:id="rId5"/>
              </a:rPr>
              <a:t>Final report</a:t>
            </a:r>
            <a:r>
              <a:rPr lang="en-US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published in March 2026</a:t>
            </a:r>
          </a:p>
          <a:p>
            <a:endParaRPr lang="en-GB" sz="2400" dirty="0">
              <a:solidFill>
                <a:srgbClr val="004494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995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58131-9F66-CB33-5A56-A48F177F0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icture containing outdoor, track, lined, surrounded&#10;&#10;Description automatically generated">
            <a:extLst>
              <a:ext uri="{FF2B5EF4-FFF2-40B4-BE49-F238E27FC236}">
                <a16:creationId xmlns:a16="http://schemas.microsoft.com/office/drawing/2014/main" id="{D52550B1-9EB8-0B79-2567-11A858E6E4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21AA27-31FD-99B3-239E-6394B879D9DC}"/>
              </a:ext>
            </a:extLst>
          </p:cNvPr>
          <p:cNvSpPr/>
          <p:nvPr/>
        </p:nvSpPr>
        <p:spPr>
          <a:xfrm>
            <a:off x="478395" y="0"/>
            <a:ext cx="6678309" cy="6297854"/>
          </a:xfrm>
          <a:prstGeom prst="rect">
            <a:avLst/>
          </a:prstGeom>
          <a:solidFill>
            <a:srgbClr val="364B7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0CFD66-C3FA-2CD2-77E0-D521EC77F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933" y="560146"/>
            <a:ext cx="6260755" cy="118508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3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Study findings, situation till December 2025</a:t>
            </a:r>
            <a:endParaRPr lang="id-ID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5EF534-B254-EFA5-4A75-D822B1C7F993}"/>
              </a:ext>
            </a:extLst>
          </p:cNvPr>
          <p:cNvCxnSpPr>
            <a:cxnSpLocks/>
          </p:cNvCxnSpPr>
          <p:nvPr/>
        </p:nvCxnSpPr>
        <p:spPr>
          <a:xfrm>
            <a:off x="761294" y="3261008"/>
            <a:ext cx="605403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D5CEB34-5744-B320-CC86-7F291FC7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DCAB-2F4C-4855-A2DD-8F41E74CAF44}" type="slidenum">
              <a:rPr lang="id-ID" smtClean="0"/>
              <a:t>4</a:t>
            </a:fld>
            <a:endParaRPr lang="id-ID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88F04340-0C15-05AD-5022-C19B44BE4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95" y="3671603"/>
            <a:ext cx="3570104" cy="22156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A3C543-29DB-B80E-4C7C-245B70AD14EF}"/>
              </a:ext>
            </a:extLst>
          </p:cNvPr>
          <p:cNvSpPr txBox="1"/>
          <p:nvPr/>
        </p:nvSpPr>
        <p:spPr>
          <a:xfrm>
            <a:off x="657932" y="2449485"/>
            <a:ext cx="644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Open discussion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9FC8F6-FF15-764C-51A4-30BF8DE9ADE8}"/>
              </a:ext>
            </a:extLst>
          </p:cNvPr>
          <p:cNvSpPr txBox="1"/>
          <p:nvPr/>
        </p:nvSpPr>
        <p:spPr>
          <a:xfrm>
            <a:off x="11713605" y="2772947"/>
            <a:ext cx="338554" cy="35249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Photo: Adobe </a:t>
            </a:r>
            <a:r>
              <a:rPr lang="en-US" sz="1000" err="1">
                <a:solidFill>
                  <a:schemeClr val="bg1"/>
                </a:solidFill>
              </a:rPr>
              <a:t>Srock</a:t>
            </a:r>
            <a:r>
              <a:rPr lang="en-US" sz="1000">
                <a:solidFill>
                  <a:schemeClr val="bg1"/>
                </a:solidFill>
              </a:rPr>
              <a:t> / by </a:t>
            </a:r>
            <a:r>
              <a:rPr lang="en-GB" sz="1000">
                <a:solidFill>
                  <a:schemeClr val="bg1"/>
                </a:solidFill>
              </a:rPr>
              <a:t> </a:t>
            </a:r>
            <a:r>
              <a:rPr lang="en-GB" sz="1000" err="1">
                <a:solidFill>
                  <a:schemeClr val="bg1"/>
                </a:solidFill>
              </a:rPr>
              <a:t>T</a:t>
            </a:r>
            <a:r>
              <a:rPr lang="en-GB" sz="1000" b="0" i="0" u="none" strike="noStrike" err="1">
                <a:solidFill>
                  <a:schemeClr val="bg1"/>
                </a:solidFill>
                <a:effectLst/>
                <a:latin typeface="adobe-clean"/>
              </a:rPr>
              <a:t>arasylo</a:t>
            </a:r>
            <a:endParaRPr lang="en-GB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20208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8F7B4-5D40-B4F9-1CE1-E60A46A8B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5E69CE-FCBD-533D-7BCA-312EF1324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972" y="115347"/>
            <a:ext cx="9714781" cy="74187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Study key findings: state-of-play of on-ground DCS, as defined in TSI ENE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626C50-F783-B4C2-7C4D-038E079C2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027484"/>
            <a:ext cx="5075941" cy="5583628"/>
          </a:xfrm>
        </p:spPr>
        <p:txBody>
          <a:bodyPr>
            <a:normAutofit/>
          </a:bodyPr>
          <a:lstStyle/>
          <a:p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DCS are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implemented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by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IMs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except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in FR, DE, PL</a:t>
            </a:r>
          </a:p>
          <a:p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Some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IMs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share DCS or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exchange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function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through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Eress</a:t>
            </a:r>
            <a:endParaRPr lang="en-US" sz="2600">
              <a:solidFill>
                <a:srgbClr val="004494"/>
              </a:solidFill>
              <a:latin typeface="Calibri"/>
              <a:ea typeface="Calibri"/>
              <a:cs typeface="Calibri"/>
            </a:endParaRPr>
          </a:p>
          <a:p>
            <a:endParaRPr lang="en-GB" sz="2400">
              <a:solidFill>
                <a:srgbClr val="004494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61D004-320D-C44C-4785-E3AF214FA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376" y="608204"/>
            <a:ext cx="6125459" cy="61254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369274-F66D-DC8E-3660-C88230344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10" y="2573515"/>
            <a:ext cx="4165550" cy="416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6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460D4-3371-8668-BC1E-AE382A315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6466DD-65A0-D687-D2FD-03771829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972" y="115347"/>
            <a:ext cx="9714781" cy="74187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Study key findings: third party access for RUs in the energy supply market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183D91-2AB6-D1B3-3834-4D3190455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027484"/>
            <a:ext cx="5075941" cy="5583628"/>
          </a:xfrm>
        </p:spPr>
        <p:txBody>
          <a:bodyPr>
            <a:normAutofit lnSpcReduction="10000"/>
          </a:bodyPr>
          <a:lstStyle/>
          <a:p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In some MS national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law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mandates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the IM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being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the sole energy provider for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RUs</a:t>
            </a:r>
            <a:endParaRPr lang="it-IT" sz="2400">
              <a:solidFill>
                <a:srgbClr val="004494"/>
              </a:solidFill>
              <a:latin typeface="Calibri"/>
              <a:ea typeface="Calibri"/>
              <a:cs typeface="Calibri"/>
            </a:endParaRPr>
          </a:p>
          <a:p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In some MS,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RUs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can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choose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their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energy supplier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only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for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domestic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trains</a:t>
            </a:r>
            <a:endParaRPr lang="it-IT" sz="2400">
              <a:solidFill>
                <a:srgbClr val="004494"/>
              </a:solidFill>
              <a:latin typeface="Calibri"/>
              <a:ea typeface="Calibri"/>
              <a:cs typeface="Calibri"/>
            </a:endParaRPr>
          </a:p>
          <a:p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In NL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since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2008 the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purchasing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group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  <a:hlinkClick r:id="rId2"/>
              </a:rPr>
              <a:t>Vivens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by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Prorail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all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RUs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in use. Free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choice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of supplier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of 2028</a:t>
            </a:r>
          </a:p>
          <a:p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In BE no RU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opted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for an alternative to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Infrabel’s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supply</a:t>
            </a:r>
          </a:p>
          <a:p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In IT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traction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energy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considered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cheap for the DC network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subsidised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by government for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historical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reasons</a:t>
            </a:r>
            <a:endParaRPr lang="it-IT" sz="2400">
              <a:solidFill>
                <a:srgbClr val="004494"/>
              </a:solidFill>
              <a:latin typeface="Calibri"/>
              <a:ea typeface="Calibri"/>
              <a:cs typeface="Calibri"/>
            </a:endParaRPr>
          </a:p>
          <a:p>
            <a:endParaRPr lang="en-US" sz="2600">
              <a:solidFill>
                <a:srgbClr val="004494"/>
              </a:solidFill>
              <a:latin typeface="Calibri"/>
              <a:ea typeface="Calibri"/>
              <a:cs typeface="Calibri"/>
            </a:endParaRPr>
          </a:p>
          <a:p>
            <a:endParaRPr lang="en-GB" sz="2400">
              <a:solidFill>
                <a:srgbClr val="004494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76E945-1E27-07B2-AFBA-2919AEAC9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882" y="591570"/>
            <a:ext cx="6114818" cy="61148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69473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4D16E-0D90-BEA5-6040-691762255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F5350-0B53-1930-3EED-56A98203E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Study key findings: different issues affecting energy metering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2833AC-6A83-9199-3B58-4F1018E00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027484"/>
            <a:ext cx="11201400" cy="5583628"/>
          </a:xfrm>
        </p:spPr>
        <p:txBody>
          <a:bodyPr>
            <a:normAutofit/>
          </a:bodyPr>
          <a:lstStyle/>
          <a:p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Data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quality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and data sharing corporate policies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affecting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the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ability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of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exchange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function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to match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consumption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with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actual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tractive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vehicle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operators</a:t>
            </a:r>
            <a:endParaRPr lang="it-IT" sz="2400">
              <a:solidFill>
                <a:srgbClr val="004494"/>
              </a:solidFill>
              <a:latin typeface="Calibri"/>
              <a:ea typeface="Calibri"/>
              <a:cs typeface="Calibri"/>
            </a:endParaRPr>
          </a:p>
          <a:p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Difficult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EMS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certification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/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authorisation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different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IMs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/DCS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requiring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own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calibration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certifications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seals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installation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, cybersecurity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requirements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etc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to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accept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data from whatever </a:t>
            </a:r>
            <a:r>
              <a:rPr lang="it-IT" sz="240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compliant</a:t>
            </a:r>
            <a:r>
              <a:rPr lang="it-IT" sz="240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EMS</a:t>
            </a:r>
          </a:p>
          <a:p>
            <a:pPr marL="0" indent="0" algn="ctr">
              <a:buNone/>
            </a:pPr>
            <a:r>
              <a:rPr lang="en-GB" sz="1600" i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What are the key challenges to install/retrofit EMS on-board to comply with latest LOC&amp;PAS TSI?</a:t>
            </a:r>
            <a:endParaRPr lang="it-IT" sz="1600" i="1">
              <a:solidFill>
                <a:srgbClr val="004494"/>
              </a:solidFill>
              <a:latin typeface="Calibri"/>
              <a:ea typeface="Calibri"/>
              <a:cs typeface="Calibri"/>
            </a:endParaRPr>
          </a:p>
          <a:p>
            <a:endParaRPr lang="it-IT" sz="2400">
              <a:solidFill>
                <a:srgbClr val="004494"/>
              </a:solidFill>
              <a:latin typeface="Calibri"/>
              <a:ea typeface="Calibri"/>
              <a:cs typeface="Calibri"/>
            </a:endParaRPr>
          </a:p>
          <a:p>
            <a:endParaRPr lang="it-IT" sz="2400">
              <a:solidFill>
                <a:srgbClr val="004494"/>
              </a:solidFill>
              <a:latin typeface="Calibri"/>
              <a:ea typeface="Calibri"/>
              <a:cs typeface="Calibri"/>
            </a:endParaRPr>
          </a:p>
          <a:p>
            <a:endParaRPr lang="it-IT" sz="2400">
              <a:solidFill>
                <a:srgbClr val="004494"/>
              </a:solidFill>
              <a:latin typeface="Calibri"/>
              <a:ea typeface="Calibri"/>
              <a:cs typeface="Calibri"/>
            </a:endParaRPr>
          </a:p>
          <a:p>
            <a:endParaRPr lang="en-US" sz="2600">
              <a:solidFill>
                <a:srgbClr val="004494"/>
              </a:solidFill>
              <a:latin typeface="Calibri"/>
              <a:ea typeface="Calibri"/>
              <a:cs typeface="Calibri"/>
            </a:endParaRPr>
          </a:p>
          <a:p>
            <a:endParaRPr lang="en-GB" sz="2400">
              <a:solidFill>
                <a:srgbClr val="004494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2C8D31-9966-2121-A963-BD84DC963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348" y="3223968"/>
            <a:ext cx="8800594" cy="352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16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F2D48-1EDB-0BA4-6DA1-4D8246D26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6DC35A-473E-8A88-1265-F16FF85B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Study key findings: different local issues affecting energy metering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BE3DF7-8440-345F-0479-E9DD1606E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4820" y="1027484"/>
            <a:ext cx="4264057" cy="5583628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rgbClr val="004494"/>
                </a:solidFill>
                <a:ea typeface="Calibri"/>
                <a:cs typeface="Calibri"/>
              </a:rPr>
              <a:t>TSI ENE </a:t>
            </a:r>
            <a:r>
              <a:rPr lang="it-IT" sz="2400" dirty="0" err="1">
                <a:solidFill>
                  <a:srgbClr val="004494"/>
                </a:solidFill>
                <a:ea typeface="Calibri"/>
                <a:cs typeface="Calibri"/>
              </a:rPr>
              <a:t>not</a:t>
            </a:r>
            <a:r>
              <a:rPr lang="it-IT" sz="2400" dirty="0">
                <a:solidFill>
                  <a:srgbClr val="004494"/>
                </a:solidFill>
                <a:ea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4494"/>
                </a:solidFill>
                <a:ea typeface="Calibri"/>
                <a:cs typeface="Calibri"/>
              </a:rPr>
              <a:t>applied</a:t>
            </a:r>
            <a:r>
              <a:rPr lang="it-IT" sz="2400" dirty="0">
                <a:solidFill>
                  <a:srgbClr val="004494"/>
                </a:solidFill>
                <a:ea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4494"/>
                </a:solidFill>
                <a:ea typeface="Calibri"/>
                <a:cs typeface="Calibri"/>
              </a:rPr>
              <a:t>everywhere</a:t>
            </a:r>
            <a:r>
              <a:rPr lang="it-IT" sz="2400" dirty="0">
                <a:solidFill>
                  <a:srgbClr val="004494"/>
                </a:solidFill>
                <a:ea typeface="Calibri"/>
                <a:cs typeface="Calibri"/>
              </a:rPr>
              <a:t>, DCS </a:t>
            </a:r>
            <a:r>
              <a:rPr lang="it-IT" sz="2400" dirty="0" err="1">
                <a:solidFill>
                  <a:srgbClr val="004494"/>
                </a:solidFill>
                <a:ea typeface="Calibri"/>
                <a:cs typeface="Calibri"/>
              </a:rPr>
              <a:t>still</a:t>
            </a:r>
            <a:r>
              <a:rPr lang="it-IT" sz="2400" dirty="0">
                <a:solidFill>
                  <a:srgbClr val="004494"/>
                </a:solidFill>
                <a:ea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4494"/>
                </a:solidFill>
                <a:ea typeface="Calibri"/>
                <a:cs typeface="Calibri"/>
              </a:rPr>
              <a:t>not</a:t>
            </a:r>
            <a:r>
              <a:rPr lang="it-IT" sz="2400" dirty="0">
                <a:solidFill>
                  <a:srgbClr val="004494"/>
                </a:solidFill>
                <a:ea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4494"/>
                </a:solidFill>
                <a:ea typeface="Calibri"/>
                <a:cs typeface="Calibri"/>
              </a:rPr>
              <a:t>present</a:t>
            </a:r>
            <a:r>
              <a:rPr lang="it-IT" sz="2400" dirty="0">
                <a:solidFill>
                  <a:srgbClr val="004494"/>
                </a:solidFill>
                <a:ea typeface="Calibri"/>
                <a:cs typeface="Calibri"/>
              </a:rPr>
              <a:t> in some MS</a:t>
            </a:r>
          </a:p>
          <a:p>
            <a:r>
              <a:rPr lang="it-IT" sz="2400" dirty="0" err="1">
                <a:solidFill>
                  <a:srgbClr val="004494"/>
                </a:solidFill>
                <a:ea typeface="Calibri"/>
                <a:cs typeface="Calibri"/>
              </a:rPr>
              <a:t>Different</a:t>
            </a:r>
            <a:r>
              <a:rPr lang="it-IT" sz="2400" dirty="0">
                <a:solidFill>
                  <a:srgbClr val="004494"/>
                </a:solidFill>
                <a:ea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4494"/>
                </a:solidFill>
                <a:ea typeface="Calibri"/>
                <a:cs typeface="Calibri"/>
              </a:rPr>
              <a:t>barriers</a:t>
            </a:r>
            <a:r>
              <a:rPr lang="it-IT" sz="2400" dirty="0">
                <a:solidFill>
                  <a:srgbClr val="004494"/>
                </a:solidFill>
                <a:ea typeface="Calibri"/>
                <a:cs typeface="Calibri"/>
              </a:rPr>
              <a:t>, low knowledge of </a:t>
            </a:r>
            <a:r>
              <a:rPr lang="it-IT" sz="2400" dirty="0" err="1">
                <a:solidFill>
                  <a:srgbClr val="004494"/>
                </a:solidFill>
                <a:ea typeface="Calibri"/>
                <a:cs typeface="Calibri"/>
              </a:rPr>
              <a:t>legal</a:t>
            </a:r>
            <a:r>
              <a:rPr lang="it-IT" sz="2400" dirty="0">
                <a:solidFill>
                  <a:srgbClr val="004494"/>
                </a:solidFill>
                <a:ea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4494"/>
                </a:solidFill>
                <a:ea typeface="Calibri"/>
                <a:cs typeface="Calibri"/>
              </a:rPr>
              <a:t>requirements</a:t>
            </a:r>
            <a:r>
              <a:rPr lang="it-IT" sz="2400" dirty="0">
                <a:solidFill>
                  <a:srgbClr val="004494"/>
                </a:solidFill>
                <a:ea typeface="Calibri"/>
                <a:cs typeface="Calibri"/>
              </a:rPr>
              <a:t> and data frameworks for energy </a:t>
            </a:r>
            <a:r>
              <a:rPr lang="it-IT" sz="2400" dirty="0" err="1">
                <a:solidFill>
                  <a:srgbClr val="004494"/>
                </a:solidFill>
                <a:ea typeface="Calibri"/>
                <a:cs typeface="Calibri"/>
              </a:rPr>
              <a:t>metering</a:t>
            </a:r>
            <a:endParaRPr lang="it-IT" sz="2400" dirty="0">
              <a:solidFill>
                <a:srgbClr val="004494"/>
              </a:solidFill>
              <a:ea typeface="Calibri"/>
              <a:cs typeface="Calibri"/>
            </a:endParaRPr>
          </a:p>
          <a:p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Uncertainty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regarding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the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applicability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of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other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EU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legislation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affecting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potentially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EMS and billing of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grid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fees</a:t>
            </a:r>
            <a:endParaRPr lang="it-IT" sz="2400" dirty="0">
              <a:solidFill>
                <a:srgbClr val="004494"/>
              </a:solidFill>
              <a:latin typeface="Calibri"/>
              <a:ea typeface="Calibri"/>
              <a:cs typeface="Calibri"/>
            </a:endParaRPr>
          </a:p>
          <a:p>
            <a:endParaRPr lang="en-US" sz="2600" dirty="0">
              <a:solidFill>
                <a:srgbClr val="004494"/>
              </a:solidFill>
              <a:latin typeface="Calibri"/>
              <a:ea typeface="Calibri"/>
              <a:cs typeface="Calibri"/>
            </a:endParaRPr>
          </a:p>
          <a:p>
            <a:endParaRPr lang="en-GB" sz="2400" dirty="0">
              <a:solidFill>
                <a:srgbClr val="004494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 descr="A graph with different colored squares&#10;&#10;AI-generated content may be incorrect.">
            <a:extLst>
              <a:ext uri="{FF2B5EF4-FFF2-40B4-BE49-F238E27FC236}">
                <a16:creationId xmlns:a16="http://schemas.microsoft.com/office/drawing/2014/main" id="{FE206A7C-C1B3-D062-0E68-FCC35D3E8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1" y="819511"/>
            <a:ext cx="7296347" cy="32544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5417DE-FE7B-B088-C8D6-9672C35D6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2" y="3693120"/>
            <a:ext cx="7777114" cy="311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49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27069-76E2-EF1C-FE23-9325A9A8A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B17F5E-05F8-516E-8361-7EAA5FE1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Study key findings: focus on Germany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BF29FB-CC46-2B7C-62A6-892A41A3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027484"/>
            <a:ext cx="11201400" cy="5583628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Long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tradition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of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rail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traction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energy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metering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peculiar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corporate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structure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of DB Energie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being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an energy generator, supplier, DSO, DCS part of DB Group;</a:t>
            </a:r>
          </a:p>
          <a:p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DB Energie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subject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to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regulatory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oversight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by the energy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chamber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of the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Bundesnetzagentur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(BNA) and EU energy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sector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legislation</a:t>
            </a:r>
            <a:endParaRPr lang="it-IT" sz="2400" dirty="0">
              <a:solidFill>
                <a:srgbClr val="004494"/>
              </a:solidFill>
              <a:latin typeface="Calibri"/>
              <a:ea typeface="Calibri"/>
              <a:cs typeface="Calibri"/>
            </a:endParaRPr>
          </a:p>
          <a:p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Several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rulings by the Federal Court of Justice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about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grid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fees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approvals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and market and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regulatory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position of DB Energie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DSO vs DB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InfraGo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rail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IM and overhead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catenary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provider</a:t>
            </a:r>
          </a:p>
          <a:p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BNA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decision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in 2022 to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implement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from July 2026 a new reporting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scheme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for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rail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vehicle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owners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/keepers.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Purposes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:</a:t>
            </a:r>
          </a:p>
          <a:p>
            <a:pPr lvl="1"/>
            <a:r>
              <a:rPr lang="it-IT" sz="20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Shifting</a:t>
            </a:r>
            <a:r>
              <a:rPr lang="it-IT" sz="20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of matching duty of EMS data from DB Energie to </a:t>
            </a:r>
            <a:r>
              <a:rPr lang="it-IT" sz="20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vehicle</a:t>
            </a:r>
            <a:r>
              <a:rPr lang="it-IT" sz="20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0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owners</a:t>
            </a:r>
            <a:r>
              <a:rPr lang="it-IT" sz="20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/keepers to </a:t>
            </a:r>
            <a:r>
              <a:rPr lang="it-IT" sz="20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ensure</a:t>
            </a:r>
            <a:r>
              <a:rPr lang="it-IT" sz="20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billing to the </a:t>
            </a:r>
            <a:r>
              <a:rPr lang="it-IT" sz="20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actual</a:t>
            </a:r>
            <a:r>
              <a:rPr lang="it-IT" sz="20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RU </a:t>
            </a:r>
            <a:r>
              <a:rPr lang="it-IT" sz="20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operating</a:t>
            </a:r>
            <a:r>
              <a:rPr lang="it-IT" sz="20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a </a:t>
            </a:r>
            <a:r>
              <a:rPr lang="it-IT" sz="20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vehicle</a:t>
            </a:r>
            <a:endParaRPr lang="it-IT" sz="2000" dirty="0">
              <a:solidFill>
                <a:srgbClr val="004494"/>
              </a:solidFill>
              <a:latin typeface="Calibri"/>
              <a:ea typeface="Calibri"/>
              <a:cs typeface="Calibri"/>
            </a:endParaRPr>
          </a:p>
          <a:p>
            <a:pPr lvl="1"/>
            <a:r>
              <a:rPr lang="it-IT" sz="20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Reduced</a:t>
            </a:r>
            <a:r>
              <a:rPr lang="it-IT" sz="20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0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mistakes</a:t>
            </a:r>
            <a:r>
              <a:rPr lang="it-IT" sz="20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and liability from </a:t>
            </a:r>
            <a:r>
              <a:rPr lang="it-IT" sz="20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incorrect</a:t>
            </a:r>
            <a:r>
              <a:rPr lang="it-IT" sz="20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billing </a:t>
            </a:r>
            <a:r>
              <a:rPr lang="it-IT" sz="20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based</a:t>
            </a:r>
            <a:r>
              <a:rPr lang="it-IT" sz="20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on </a:t>
            </a:r>
            <a:r>
              <a:rPr lang="it-IT" sz="20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current</a:t>
            </a:r>
            <a:r>
              <a:rPr lang="it-IT" sz="20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more </a:t>
            </a:r>
            <a:r>
              <a:rPr lang="it-IT" sz="20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manual</a:t>
            </a:r>
            <a:r>
              <a:rPr lang="it-IT" sz="20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data </a:t>
            </a:r>
            <a:r>
              <a:rPr lang="it-IT" sz="20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submissions</a:t>
            </a:r>
            <a:r>
              <a:rPr lang="it-IT" sz="20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and data matching</a:t>
            </a:r>
          </a:p>
          <a:p>
            <a:pPr lvl="1"/>
            <a:r>
              <a:rPr lang="it-IT" sz="20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More </a:t>
            </a:r>
            <a:r>
              <a:rPr lang="it-IT" sz="20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responsibility</a:t>
            </a:r>
            <a:r>
              <a:rPr lang="it-IT" sz="20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of </a:t>
            </a:r>
            <a:r>
              <a:rPr lang="it-IT" sz="20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lessors</a:t>
            </a:r>
            <a:r>
              <a:rPr lang="it-IT" sz="20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or keepers in case of </a:t>
            </a:r>
            <a:r>
              <a:rPr lang="it-IT" sz="20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missing</a:t>
            </a:r>
            <a:r>
              <a:rPr lang="it-IT" sz="20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data for </a:t>
            </a:r>
            <a:r>
              <a:rPr lang="it-IT" sz="20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correct</a:t>
            </a:r>
            <a:r>
              <a:rPr lang="it-IT" sz="20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billing</a:t>
            </a:r>
          </a:p>
          <a:p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New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scheme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perceived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 heavy by </a:t>
            </a:r>
            <a:r>
              <a:rPr lang="it-IT" sz="2400" dirty="0" err="1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lessors</a:t>
            </a:r>
            <a:r>
              <a:rPr lang="it-IT" sz="2400" dirty="0">
                <a:solidFill>
                  <a:srgbClr val="004494"/>
                </a:solidFill>
                <a:latin typeface="Calibri"/>
                <a:ea typeface="Calibri"/>
                <a:cs typeface="Calibri"/>
              </a:rPr>
              <a:t>/keepers</a:t>
            </a:r>
          </a:p>
          <a:p>
            <a:pPr lvl="1"/>
            <a:endParaRPr lang="en-GB" sz="2000" dirty="0">
              <a:solidFill>
                <a:srgbClr val="004494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857397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A-Presentation-template-20230224" id="{FF4DCEE5-3D10-4D64-AF40-78E72FB03CB4}" vid="{A506738C-3C78-4984-A7CB-DFC8F2429924}"/>
    </a:ext>
  </a:extLst>
</a:theme>
</file>

<file path=ppt/theme/theme2.xml><?xml version="1.0" encoding="utf-8"?>
<a:theme xmlns:a="http://schemas.openxmlformats.org/drawingml/2006/main" name="2_Office Them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A-Presentation-template-20230224" id="{FF4DCEE5-3D10-4D64-AF40-78E72FB03CB4}" vid="{A59410AE-06A4-408C-811C-BBD9ADBCBE23}"/>
    </a:ext>
  </a:extLst>
</a:theme>
</file>

<file path=ppt/theme/theme3.xml><?xml version="1.0" encoding="utf-8"?>
<a:theme xmlns:a="http://schemas.openxmlformats.org/drawingml/2006/main" name="Office Them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A-Presentation-template-20230224" id="{FF4DCEE5-3D10-4D64-AF40-78E72FB03CB4}" vid="{3728D03B-02C9-47A9-97B3-E35A5086D89A}"/>
    </a:ext>
  </a:extLst>
</a:theme>
</file>

<file path=ppt/theme/theme4.xml><?xml version="1.0" encoding="utf-8"?>
<a:theme xmlns:a="http://schemas.openxmlformats.org/drawingml/2006/main" name="3_Office Them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A-Presentation-template-20230224" id="{FF4DCEE5-3D10-4D64-AF40-78E72FB03CB4}" vid="{91A4A6E3-2279-49FB-9CAA-4BFEA8A4438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haredContentType xmlns="Microsoft.SharePoint.Taxonomy.ContentTypeSync" SourceId="b5ade4f4-33cc-4e03-ab01-0a2e5bb47656" ContentTypeId="0x010100EAF89CE5D688A8408B3846EC14233920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revmal Bane NOR SF - divisjon Eiendom" ma:contentTypeID="0x010100EAF89CE5D688A8408B3846EC14233920004008CEE0B991384A85944193AB8DF993" ma:contentTypeVersion="65" ma:contentTypeDescription="" ma:contentTypeScope="" ma:versionID="e35ff40b0c79e7f46a9c343cd8c3794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fdb94740bc29d6f80210ec5b4db7f2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331882-AED8-40D9-9783-E043C5C4114B}">
  <ds:schemaRefs>
    <ds:schemaRef ds:uri="http://schemas.microsoft.com/office/2006/documentManagement/types"/>
    <ds:schemaRef ds:uri="4ce5aedc-436c-41d2-ae6a-5968089f3deb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49592fe1-76b3-425e-9982-488f19897f48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F3B9A30-EF89-4E5A-8127-AB631B8F1ED3}"/>
</file>

<file path=customXml/itemProps3.xml><?xml version="1.0" encoding="utf-8"?>
<ds:datastoreItem xmlns:ds="http://schemas.openxmlformats.org/officeDocument/2006/customXml" ds:itemID="{EF214DF2-022A-49AD-BD32-4F6B3B33FFCD}"/>
</file>

<file path=customXml/itemProps4.xml><?xml version="1.0" encoding="utf-8"?>
<ds:datastoreItem xmlns:ds="http://schemas.openxmlformats.org/officeDocument/2006/customXml" ds:itemID="{D77AF2C7-0BBC-4B6D-AA85-015E4505733C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51FB6279-D5C7-4107-8A54-0D357259778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5faedbb-f440-4315-83ee-6f7beb5e73f7}" enabled="0" method="" siteId="{25faedbb-f440-4315-83ee-6f7beb5e73f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ERA-Presentation-template-20230224</Template>
  <TotalTime>232</TotalTime>
  <Words>1114</Words>
  <Application>Microsoft Office PowerPoint</Application>
  <PresentationFormat>Widescreen</PresentationFormat>
  <Paragraphs>132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adobe-clean</vt:lpstr>
      <vt:lpstr>Arial</vt:lpstr>
      <vt:lpstr>Calibri</vt:lpstr>
      <vt:lpstr>Calibri Light</vt:lpstr>
      <vt:lpstr>Poppins Light</vt:lpstr>
      <vt:lpstr>1_Office Theme</vt:lpstr>
      <vt:lpstr>2_Office Theme</vt:lpstr>
      <vt:lpstr>Office Theme</vt:lpstr>
      <vt:lpstr>3_Office Theme</vt:lpstr>
      <vt:lpstr>ERA study on rail traction energy measurement and consumption data exchange</vt:lpstr>
      <vt:lpstr>Study objective</vt:lpstr>
      <vt:lpstr>Study AS-03 methodology</vt:lpstr>
      <vt:lpstr>Study findings, situation till December 2025</vt:lpstr>
      <vt:lpstr>Study key findings: state-of-play of on-ground DCS, as defined in TSI ENE </vt:lpstr>
      <vt:lpstr>Study key findings: third party access for RUs in the energy supply market</vt:lpstr>
      <vt:lpstr>Study key findings: different issues affecting energy metering</vt:lpstr>
      <vt:lpstr>Study key findings: different local issues affecting energy metering</vt:lpstr>
      <vt:lpstr>Study key findings: focus on Germany</vt:lpstr>
      <vt:lpstr>Study Recommendations</vt:lpstr>
      <vt:lpstr>Study Recommendations</vt:lpstr>
      <vt:lpstr>Study Recommendations</vt:lpstr>
      <vt:lpstr>Closing remarks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POTENZA Giacomo</dc:creator>
  <cp:lastModifiedBy>POTENZA Giacomo</cp:lastModifiedBy>
  <cp:revision>2</cp:revision>
  <dcterms:created xsi:type="dcterms:W3CDTF">2023-11-08T13:15:42Z</dcterms:created>
  <dcterms:modified xsi:type="dcterms:W3CDTF">2026-06-01T07:34:19Z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0x010100EAF89CE5D688A8408B3846EC14233920004008CEE0B991384A85944193AB8DF993</vt:lpwstr>
  </property>
  <property fmtid="{D5CDD505-2E9C-101B-9397-08002B2CF9AE}" pid="3" name="Origin-Author">
    <vt:lpwstr>1;#ERA|8287c6ea-6f12-4bfd-9fc9-6825fce534f5</vt:lpwstr>
  </property>
  <property fmtid="{D5CDD505-2E9C-101B-9397-08002B2CF9AE}" pid="4" name="Document type">
    <vt:lpwstr>11;#Presentation|d69afb93-d8c7-4c9e-870f-5298841c2f8f</vt:lpwstr>
  </property>
  <property fmtid="{D5CDD505-2E9C-101B-9397-08002B2CF9AE}" pid="5" name="Process">
    <vt:lpwstr>29;#Not Applicable|82b6b5ea-7a5a-4365-bc33-974854071a59</vt:lpwstr>
  </property>
  <property fmtid="{D5CDD505-2E9C-101B-9397-08002B2CF9AE}" pid="6" name="Origin_x002d_Author">
    <vt:lpwstr>1;#ERA|8287c6ea-6f12-4bfd-9fc9-6825fce534f5</vt:lpwstr>
  </property>
  <property fmtid="{D5CDD505-2E9C-101B-9397-08002B2CF9AE}" pid="7" name="Document_x0020_type">
    <vt:lpwstr>11;#Presentation|d69afb93-d8c7-4c9e-870f-5298841c2f8f</vt:lpwstr>
  </property>
  <property fmtid="{D5CDD505-2E9C-101B-9397-08002B2CF9AE}" pid="8" name="_dlc_DocIdItemGuid">
    <vt:lpwstr>6f887caa-3315-4441-8c34-eba26fb19f13</vt:lpwstr>
  </property>
  <property fmtid="{D5CDD505-2E9C-101B-9397-08002B2CF9AE}" pid="9" name="EcoEvTopic">
    <vt:lpwstr/>
  </property>
  <property fmtid="{D5CDD505-2E9C-101B-9397-08002B2CF9AE}" pid="10" name="Meeting with">
    <vt:lpwstr>102;#Other|d5727404-41e0-4724-800a-0f783cc88f85</vt:lpwstr>
  </property>
  <property fmtid="{D5CDD505-2E9C-101B-9397-08002B2CF9AE}" pid="11" name="Meeting_x0020_with">
    <vt:lpwstr>102;#Other|d5727404-41e0-4724-800a-0f783cc88f85</vt:lpwstr>
  </property>
  <property fmtid="{D5CDD505-2E9C-101B-9397-08002B2CF9AE}" pid="12" name="DIA-Year">
    <vt:lpwstr/>
  </property>
  <property fmtid="{D5CDD505-2E9C-101B-9397-08002B2CF9AE}" pid="13" name="DIA-Item">
    <vt:lpwstr/>
  </property>
  <property fmtid="{D5CDD505-2E9C-101B-9397-08002B2CF9AE}" pid="14" name="MediaServiceImageTags">
    <vt:lpwstr/>
  </property>
  <property fmtid="{D5CDD505-2E9C-101B-9397-08002B2CF9AE}" pid="15" name="DIA_x002d_Year">
    <vt:lpwstr/>
  </property>
  <property fmtid="{D5CDD505-2E9C-101B-9397-08002B2CF9AE}" pid="16" name="DIA_x002d_Item">
    <vt:lpwstr/>
  </property>
</Properties>
</file>